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84" r:id="rId3"/>
    <p:sldId id="268" r:id="rId4"/>
    <p:sldId id="283" r:id="rId5"/>
    <p:sldId id="279" r:id="rId6"/>
    <p:sldId id="271" r:id="rId7"/>
    <p:sldId id="265" r:id="rId8"/>
    <p:sldId id="266" r:id="rId9"/>
    <p:sldId id="262"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p:normalViewPr>
  <p:slideViewPr>
    <p:cSldViewPr>
      <p:cViewPr>
        <p:scale>
          <a:sx n="118" d="100"/>
          <a:sy n="118" d="100"/>
        </p:scale>
        <p:origin x="-1434"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3C2FF2-D3C6-450D-9D6A-238386275A0E}" type="datetimeFigureOut">
              <a:rPr lang="en-US" smtClean="0"/>
              <a:pPr/>
              <a:t>1/26/2016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9576FF-FE01-4EA8-A816-5BB3E9B4773A}" type="slidenum">
              <a:rPr lang="en-US" smtClean="0"/>
              <a:pPr/>
              <a:t>‹#›</a:t>
            </a:fld>
            <a:endParaRPr lang="en-US"/>
          </a:p>
        </p:txBody>
      </p:sp>
    </p:spTree>
    <p:extLst>
      <p:ext uri="{BB962C8B-B14F-4D97-AF65-F5344CB8AC3E}">
        <p14:creationId xmlns:p14="http://schemas.microsoft.com/office/powerpoint/2010/main" val="3671988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53798FB-6822-403C-BB56-EBA3E3772BCF}" type="datetimeFigureOut">
              <a:rPr lang="en-US" smtClean="0"/>
              <a:pPr/>
              <a:t>1/26/2016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1BED2CC-BDE6-42C2-A356-EFA7F3CA3013}"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53798FB-6822-403C-BB56-EBA3E3772BCF}" type="datetimeFigureOut">
              <a:rPr lang="en-US" smtClean="0"/>
              <a:pPr/>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ED2CC-BDE6-42C2-A356-EFA7F3CA30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53798FB-6822-403C-BB56-EBA3E3772BCF}" type="datetimeFigureOut">
              <a:rPr lang="en-US" smtClean="0"/>
              <a:pPr/>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ED2CC-BDE6-42C2-A356-EFA7F3CA30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53798FB-6822-403C-BB56-EBA3E3772BCF}" type="datetimeFigureOut">
              <a:rPr lang="en-US" smtClean="0"/>
              <a:pPr/>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ED2CC-BDE6-42C2-A356-EFA7F3CA3013}"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53798FB-6822-403C-BB56-EBA3E3772BCF}" type="datetimeFigureOut">
              <a:rPr lang="en-US" smtClean="0"/>
              <a:pPr/>
              <a:t>1/26/2016</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41BED2CC-BDE6-42C2-A356-EFA7F3CA301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53798FB-6822-403C-BB56-EBA3E3772BCF}" type="datetimeFigureOut">
              <a:rPr lang="en-US" smtClean="0"/>
              <a:pPr/>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ED2CC-BDE6-42C2-A356-EFA7F3CA3013}"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53798FB-6822-403C-BB56-EBA3E3772BCF}" type="datetimeFigureOut">
              <a:rPr lang="en-US" smtClean="0"/>
              <a:pPr/>
              <a:t>1/26/2016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BED2CC-BDE6-42C2-A356-EFA7F3CA3013}"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53798FB-6822-403C-BB56-EBA3E3772BCF}" type="datetimeFigureOut">
              <a:rPr lang="en-US" smtClean="0"/>
              <a:pPr/>
              <a:t>1/26/2016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BED2CC-BDE6-42C2-A356-EFA7F3CA30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3798FB-6822-403C-BB56-EBA3E3772BCF}" type="datetimeFigureOut">
              <a:rPr lang="en-US" smtClean="0"/>
              <a:pPr/>
              <a:t>1/26/2016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BED2CC-BDE6-42C2-A356-EFA7F3CA30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53798FB-6822-403C-BB56-EBA3E3772BCF}" type="datetimeFigureOut">
              <a:rPr lang="en-US" smtClean="0"/>
              <a:pPr/>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ED2CC-BDE6-42C2-A356-EFA7F3CA3013}"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53798FB-6822-403C-BB56-EBA3E3772BCF}" type="datetimeFigureOut">
              <a:rPr lang="en-US" smtClean="0"/>
              <a:pPr/>
              <a:t>1/26/2016</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41BED2CC-BDE6-42C2-A356-EFA7F3CA3013}"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53798FB-6822-403C-BB56-EBA3E3772BCF}" type="datetimeFigureOut">
              <a:rPr lang="en-US" smtClean="0"/>
              <a:pPr/>
              <a:t>1/26/2016</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1BED2CC-BDE6-42C2-A356-EFA7F3CA30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tatic1.squarespace.com/static/52276a33e4b0ae4ae05ae065/t/52276eefe4b0862847b037b1/1431176344287/?format=1500w"/>
          <p:cNvPicPr>
            <a:picLocks noChangeAspect="1" noChangeArrowheads="1"/>
          </p:cNvPicPr>
          <p:nvPr/>
        </p:nvPicPr>
        <p:blipFill>
          <a:blip r:embed="rId2" cstate="print"/>
          <a:srcRect/>
          <a:stretch>
            <a:fillRect/>
          </a:stretch>
        </p:blipFill>
        <p:spPr bwMode="auto">
          <a:xfrm>
            <a:off x="2895600" y="2057400"/>
            <a:ext cx="3124200" cy="3960523"/>
          </a:xfrm>
          <a:prstGeom prst="rect">
            <a:avLst/>
          </a:prstGeom>
          <a:noFill/>
        </p:spPr>
      </p:pic>
      <p:sp>
        <p:nvSpPr>
          <p:cNvPr id="5" name="Rectangle 4"/>
          <p:cNvSpPr/>
          <p:nvPr/>
        </p:nvSpPr>
        <p:spPr>
          <a:xfrm>
            <a:off x="533400" y="609600"/>
            <a:ext cx="8153400" cy="1077218"/>
          </a:xfrm>
          <a:prstGeom prst="rect">
            <a:avLst/>
          </a:prstGeom>
        </p:spPr>
        <p:txBody>
          <a:bodyPr wrap="square">
            <a:spAutoFit/>
          </a:bodyPr>
          <a:lstStyle/>
          <a:p>
            <a:pPr algn="ctr"/>
            <a:r>
              <a:rPr lang="en-US" sz="3600" b="1" dirty="0" smtClean="0"/>
              <a:t>Texas Orthodontic Study Club</a:t>
            </a:r>
          </a:p>
          <a:p>
            <a:pPr algn="ctr"/>
            <a:r>
              <a:rPr lang="en-US" sz="2800" b="1" dirty="0" smtClean="0"/>
              <a:t>GUIDELINES </a:t>
            </a:r>
            <a:r>
              <a:rPr lang="en-US" sz="2800" b="1" dirty="0"/>
              <a:t>FOR TOSC CASE REPORTS</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81000"/>
            <a:ext cx="7924800" cy="6093976"/>
          </a:xfrm>
          <a:prstGeom prst="rect">
            <a:avLst/>
          </a:prstGeom>
        </p:spPr>
        <p:txBody>
          <a:bodyPr wrap="square">
            <a:spAutoFit/>
          </a:bodyPr>
          <a:lstStyle/>
          <a:p>
            <a:pPr algn="ctr"/>
            <a:r>
              <a:rPr lang="en-US" sz="2400" b="1" dirty="0"/>
              <a:t>TOSC GUIDELINES FOR PRESENTING DIGITAL </a:t>
            </a:r>
            <a:r>
              <a:rPr lang="en-US" sz="2400" b="1" dirty="0" smtClean="0"/>
              <a:t>MODELS</a:t>
            </a:r>
          </a:p>
          <a:p>
            <a:endParaRPr lang="en-US" b="1" dirty="0"/>
          </a:p>
          <a:p>
            <a:r>
              <a:rPr lang="en-US" dirty="0"/>
              <a:t>1. TOSC will follow the rules established by The American Board </a:t>
            </a:r>
            <a:r>
              <a:rPr lang="en-US" dirty="0" smtClean="0"/>
              <a:t>of Orthodontics </a:t>
            </a:r>
            <a:r>
              <a:rPr lang="en-US" dirty="0"/>
              <a:t>in regards to the use of digital models</a:t>
            </a:r>
            <a:r>
              <a:rPr lang="en-US" dirty="0" smtClean="0"/>
              <a:t>.</a:t>
            </a:r>
          </a:p>
          <a:p>
            <a:endParaRPr lang="en-US" dirty="0"/>
          </a:p>
          <a:p>
            <a:r>
              <a:rPr lang="en-US" dirty="0"/>
              <a:t>2. It is recommended that laptop computers </a:t>
            </a:r>
            <a:r>
              <a:rPr lang="en-US" b="1" dirty="0"/>
              <a:t>not be used to present </a:t>
            </a:r>
            <a:r>
              <a:rPr lang="en-US" b="1" dirty="0" smtClean="0"/>
              <a:t>digital </a:t>
            </a:r>
            <a:r>
              <a:rPr lang="en-US" dirty="0" smtClean="0"/>
              <a:t>models</a:t>
            </a:r>
            <a:r>
              <a:rPr lang="en-US" dirty="0"/>
              <a:t>. The Texas Orthodontic Study Club will not accept </a:t>
            </a:r>
            <a:r>
              <a:rPr lang="en-US" dirty="0" smtClean="0"/>
              <a:t>responsibility for </a:t>
            </a:r>
            <a:r>
              <a:rPr lang="en-US" dirty="0"/>
              <a:t>theft or damage to computer equipment</a:t>
            </a:r>
            <a:r>
              <a:rPr lang="en-US" dirty="0" smtClean="0"/>
              <a:t>.</a:t>
            </a:r>
          </a:p>
          <a:p>
            <a:endParaRPr lang="en-US" dirty="0"/>
          </a:p>
          <a:p>
            <a:r>
              <a:rPr lang="en-US" dirty="0"/>
              <a:t>3. A “Gallery View” printed image is required. The image should be </a:t>
            </a:r>
            <a:r>
              <a:rPr lang="en-US" dirty="0" smtClean="0"/>
              <a:t>printed using </a:t>
            </a:r>
            <a:r>
              <a:rPr lang="en-US" dirty="0"/>
              <a:t>photo quality settings and photo quality glossy paper. The </a:t>
            </a:r>
            <a:r>
              <a:rPr lang="en-US" dirty="0" smtClean="0"/>
              <a:t>printed images </a:t>
            </a:r>
            <a:r>
              <a:rPr lang="en-US" dirty="0"/>
              <a:t>should be displayed outside the notebook. Digital models are </a:t>
            </a:r>
            <a:r>
              <a:rPr lang="en-US" dirty="0" smtClean="0"/>
              <a:t>only allowed </a:t>
            </a:r>
            <a:r>
              <a:rPr lang="en-US" dirty="0"/>
              <a:t>for INITIAL and INTERIM records. Plaster casts are required for</a:t>
            </a:r>
          </a:p>
          <a:p>
            <a:r>
              <a:rPr lang="en-US" dirty="0"/>
              <a:t>FINAL records</a:t>
            </a:r>
            <a:r>
              <a:rPr lang="en-US" dirty="0" smtClean="0"/>
              <a:t>.</a:t>
            </a:r>
          </a:p>
          <a:p>
            <a:endParaRPr lang="en-US" dirty="0"/>
          </a:p>
          <a:p>
            <a:r>
              <a:rPr lang="en-US" dirty="0"/>
              <a:t>4. The original image file must not be </a:t>
            </a:r>
            <a:r>
              <a:rPr lang="en-US" dirty="0" smtClean="0"/>
              <a:t>altered. The </a:t>
            </a:r>
            <a:r>
              <a:rPr lang="en-US" dirty="0"/>
              <a:t>rules established by the ABO can be viewed </a:t>
            </a:r>
            <a:r>
              <a:rPr lang="en-US" dirty="0" smtClean="0"/>
              <a:t>at:</a:t>
            </a:r>
          </a:p>
          <a:p>
            <a:endParaRPr lang="en-US" dirty="0"/>
          </a:p>
          <a:p>
            <a:r>
              <a:rPr lang="en-US" dirty="0"/>
              <a:t>http://</a:t>
            </a:r>
            <a:r>
              <a:rPr lang="en-US" dirty="0" smtClean="0"/>
              <a:t>www.americanboardortho.com/professionals/clinicalexam/casereportpresentation/preparation/casts.aspx</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362200"/>
            <a:ext cx="8001000" cy="2646878"/>
          </a:xfrm>
          <a:prstGeom prst="rect">
            <a:avLst/>
          </a:prstGeom>
        </p:spPr>
        <p:txBody>
          <a:bodyPr wrap="square">
            <a:spAutoFit/>
          </a:bodyPr>
          <a:lstStyle/>
          <a:p>
            <a:pPr algn="ctr"/>
            <a:r>
              <a:rPr lang="en-US" sz="2000" b="1" dirty="0" smtClean="0"/>
              <a:t>REQUIRED RECORDS</a:t>
            </a:r>
            <a:r>
              <a:rPr lang="en-US" sz="2000" dirty="0" smtClean="0"/>
              <a:t>: </a:t>
            </a:r>
            <a:r>
              <a:rPr lang="en-US" sz="2000" b="1" dirty="0" smtClean="0"/>
              <a:t>BEFORE  TREATMENT AND AFTER TREATMENT</a:t>
            </a:r>
          </a:p>
          <a:p>
            <a:pPr algn="ctr"/>
            <a:endParaRPr lang="en-US" sz="2000" dirty="0" smtClean="0"/>
          </a:p>
          <a:p>
            <a:r>
              <a:rPr lang="en-US" dirty="0" smtClean="0"/>
              <a:t>• Study models </a:t>
            </a:r>
          </a:p>
          <a:p>
            <a:r>
              <a:rPr lang="en-US" dirty="0" smtClean="0"/>
              <a:t>• </a:t>
            </a:r>
            <a:r>
              <a:rPr lang="en-US" dirty="0" err="1" smtClean="0"/>
              <a:t>Periapical</a:t>
            </a:r>
            <a:r>
              <a:rPr lang="en-US" dirty="0" smtClean="0"/>
              <a:t> or panoramic radiographs </a:t>
            </a:r>
          </a:p>
          <a:p>
            <a:r>
              <a:rPr lang="en-US" dirty="0" smtClean="0"/>
              <a:t>• Cephalometric radiographs </a:t>
            </a:r>
          </a:p>
          <a:p>
            <a:r>
              <a:rPr lang="en-US" dirty="0" smtClean="0"/>
              <a:t>• Cephalometric tracings </a:t>
            </a:r>
          </a:p>
          <a:p>
            <a:r>
              <a:rPr lang="en-US" dirty="0" smtClean="0"/>
              <a:t>• Facial photographs (frontal, profile, smiling) </a:t>
            </a:r>
          </a:p>
          <a:p>
            <a:r>
              <a:rPr lang="en-US" dirty="0" smtClean="0"/>
              <a:t>• Intra-oral photographs (Five views: right, front, and left views of teeth in occlusion and the occlusal views of the upper and lower arches)</a:t>
            </a:r>
            <a:endParaRPr lang="en-US" dirty="0"/>
          </a:p>
        </p:txBody>
      </p:sp>
      <p:sp>
        <p:nvSpPr>
          <p:cNvPr id="3" name="Rectangle 2"/>
          <p:cNvSpPr/>
          <p:nvPr/>
        </p:nvSpPr>
        <p:spPr>
          <a:xfrm>
            <a:off x="381000" y="457200"/>
            <a:ext cx="8382000" cy="954107"/>
          </a:xfrm>
          <a:prstGeom prst="rect">
            <a:avLst/>
          </a:prstGeom>
        </p:spPr>
        <p:txBody>
          <a:bodyPr wrap="square">
            <a:spAutoFit/>
          </a:bodyPr>
          <a:lstStyle/>
          <a:p>
            <a:pPr algn="ctr"/>
            <a:r>
              <a:rPr lang="en-US" sz="2800" b="1" dirty="0" smtClean="0"/>
              <a:t>TOSC GUIDELINES FOR RECORDS </a:t>
            </a:r>
          </a:p>
          <a:p>
            <a:pPr algn="ctr"/>
            <a:r>
              <a:rPr lang="en-US" sz="2800" b="1" dirty="0" smtClean="0"/>
              <a:t>AND CASE WRITE-UPS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382000" cy="3477875"/>
          </a:xfrm>
          <a:prstGeom prst="rect">
            <a:avLst/>
          </a:prstGeom>
        </p:spPr>
        <p:txBody>
          <a:bodyPr wrap="square">
            <a:spAutoFit/>
          </a:bodyPr>
          <a:lstStyle/>
          <a:p>
            <a:pPr algn="ctr"/>
            <a:r>
              <a:rPr lang="en-US" sz="2800" b="1" dirty="0" smtClean="0"/>
              <a:t>TOSC GUIDELINES FOR RECORDS </a:t>
            </a:r>
          </a:p>
          <a:p>
            <a:pPr algn="ctr"/>
            <a:r>
              <a:rPr lang="en-US" sz="2800" b="1" dirty="0" smtClean="0"/>
              <a:t>AND CASE WRITE-UPS</a:t>
            </a:r>
            <a:endParaRPr lang="en-US" sz="1000" b="1" dirty="0" smtClean="0"/>
          </a:p>
          <a:p>
            <a:endParaRPr lang="en-US" sz="1000" b="1" dirty="0" smtClean="0"/>
          </a:p>
          <a:p>
            <a:endParaRPr lang="en-US" sz="1000" b="1" dirty="0" smtClean="0"/>
          </a:p>
          <a:p>
            <a:endParaRPr lang="en-US" sz="1000" b="1" dirty="0" smtClean="0"/>
          </a:p>
          <a:p>
            <a:r>
              <a:rPr lang="en-US" dirty="0" smtClean="0"/>
              <a:t>The following sections will detail the preparation of the case report notebook. Please follow the instructions exactly, as it is impossible to fairly assess case reports that differ in format, completeness, etc. </a:t>
            </a:r>
          </a:p>
          <a:p>
            <a:endParaRPr lang="en-US" sz="800" dirty="0" smtClean="0"/>
          </a:p>
          <a:p>
            <a:pPr algn="ctr"/>
            <a:r>
              <a:rPr lang="en-US" dirty="0" smtClean="0"/>
              <a:t>The notebook should be a </a:t>
            </a:r>
            <a:r>
              <a:rPr lang="en-US" b="1" dirty="0" smtClean="0"/>
              <a:t>1/2”</a:t>
            </a:r>
            <a:r>
              <a:rPr lang="en-US" dirty="0" smtClean="0"/>
              <a:t> </a:t>
            </a:r>
            <a:r>
              <a:rPr lang="en-US" dirty="0" smtClean="0"/>
              <a:t>black binder with transparent acetate pages</a:t>
            </a:r>
            <a:r>
              <a:rPr lang="en-US" dirty="0" smtClean="0"/>
              <a:t>.</a:t>
            </a:r>
          </a:p>
          <a:p>
            <a:pPr algn="ctr"/>
            <a:r>
              <a:rPr lang="en-US" sz="1600" dirty="0" smtClean="0"/>
              <a:t>(Example: Office Depot Item</a:t>
            </a:r>
            <a:r>
              <a:rPr lang="en-US" sz="1600" dirty="0"/>
              <a:t> # </a:t>
            </a:r>
            <a:r>
              <a:rPr lang="en-US" sz="1600" dirty="0" smtClean="0"/>
              <a:t>1856098) </a:t>
            </a:r>
            <a:endParaRPr lang="en-US" sz="1600" dirty="0"/>
          </a:p>
          <a:p>
            <a:pPr algn="ctr"/>
            <a:endParaRPr lang="en-US" dirty="0" smtClean="0"/>
          </a:p>
          <a:p>
            <a:pPr algn="ctr"/>
            <a:endParaRPr lang="en-US" dirty="0" smtClean="0"/>
          </a:p>
        </p:txBody>
      </p:sp>
      <p:pic>
        <p:nvPicPr>
          <p:cNvPr id="20482" name="Picture 2" descr="http://tse3.mm.bing.net/th?id=OIP.Mb8553ab964c7c085afb2db2704f0aa94H0&amp;pid=15.1"/>
          <p:cNvPicPr>
            <a:picLocks noChangeAspect="1" noChangeArrowheads="1"/>
          </p:cNvPicPr>
          <p:nvPr/>
        </p:nvPicPr>
        <p:blipFill>
          <a:blip r:embed="rId2" cstate="print"/>
          <a:srcRect/>
          <a:stretch>
            <a:fillRect/>
          </a:stretch>
        </p:blipFill>
        <p:spPr bwMode="auto">
          <a:xfrm>
            <a:off x="228600" y="3733800"/>
            <a:ext cx="2514600" cy="25908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484" name="Picture 4" descr="http://www.fastportfolio.com/store/media/images/products/Bex-Portrait-Pina_Zangaro-Black-6.jpg"/>
          <p:cNvPicPr>
            <a:picLocks noChangeAspect="1" noChangeArrowheads="1"/>
          </p:cNvPicPr>
          <p:nvPr/>
        </p:nvPicPr>
        <p:blipFill>
          <a:blip r:embed="rId3" cstate="print"/>
          <a:srcRect/>
          <a:stretch>
            <a:fillRect/>
          </a:stretch>
        </p:blipFill>
        <p:spPr bwMode="auto">
          <a:xfrm>
            <a:off x="6019800" y="3733800"/>
            <a:ext cx="2743200" cy="25908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194" name="Picture 2" descr="http://www.bcbe.org/cms/lib08/AL01901374/Centricity/Domain/3689/Binder1.jpg"/>
          <p:cNvPicPr>
            <a:picLocks noChangeAspect="1" noChangeArrowheads="1"/>
          </p:cNvPicPr>
          <p:nvPr/>
        </p:nvPicPr>
        <p:blipFill>
          <a:blip r:embed="rId4" cstate="print"/>
          <a:srcRect/>
          <a:stretch>
            <a:fillRect/>
          </a:stretch>
        </p:blipFill>
        <p:spPr bwMode="auto">
          <a:xfrm>
            <a:off x="2971800" y="3733800"/>
            <a:ext cx="2780071" cy="259079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228600" y="3048000"/>
            <a:ext cx="8686800" cy="369332"/>
          </a:xfrm>
          <a:prstGeom prst="rect">
            <a:avLst/>
          </a:prstGeom>
        </p:spPr>
        <p:txBody>
          <a:bodyPr wrap="square">
            <a:spAutoFit/>
          </a:bodyPr>
          <a:lstStyle/>
          <a:p>
            <a:pPr algn="ctr"/>
            <a:r>
              <a:rPr lang="en-US" dirty="0" smtClean="0"/>
              <a:t>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762000"/>
            <a:ext cx="7696200" cy="5232202"/>
          </a:xfrm>
          <a:prstGeom prst="rect">
            <a:avLst/>
          </a:prstGeom>
        </p:spPr>
        <p:txBody>
          <a:bodyPr wrap="square">
            <a:spAutoFit/>
          </a:bodyPr>
          <a:lstStyle/>
          <a:p>
            <a:pPr algn="ctr"/>
            <a:r>
              <a:rPr lang="en-US" sz="2800" b="1" dirty="0" smtClean="0"/>
              <a:t>TOSC GUIDELINES CASE WRITE-UPS</a:t>
            </a:r>
          </a:p>
          <a:p>
            <a:r>
              <a:rPr lang="en-US" dirty="0" smtClean="0"/>
              <a:t>                   (Use the TOSC notebook template for proper formatting of records)</a:t>
            </a:r>
            <a:endParaRPr lang="en-US" dirty="0" smtClean="0"/>
          </a:p>
          <a:p>
            <a:endParaRPr lang="en-US" dirty="0" smtClean="0"/>
          </a:p>
          <a:p>
            <a:endParaRPr lang="en-US" dirty="0" smtClean="0"/>
          </a:p>
          <a:p>
            <a:pPr marL="342900" indent="-342900">
              <a:buAutoNum type="arabicPeriod"/>
            </a:pPr>
            <a:r>
              <a:rPr lang="en-US" dirty="0" smtClean="0"/>
              <a:t>Outside Front Cover- TOSC meeting cover page</a:t>
            </a:r>
          </a:p>
          <a:p>
            <a:pPr marL="342900" indent="-342900">
              <a:buAutoNum type="arabicPeriod"/>
            </a:pPr>
            <a:r>
              <a:rPr lang="en-US" dirty="0" smtClean="0"/>
              <a:t>Inside Front Cover- case information and brief treatment overview </a:t>
            </a:r>
          </a:p>
          <a:p>
            <a:pPr marL="342900" indent="-342900">
              <a:buAutoNum type="arabicPeriod"/>
            </a:pPr>
            <a:r>
              <a:rPr lang="en-US" dirty="0" smtClean="0"/>
              <a:t>Page 1-initial photos</a:t>
            </a:r>
          </a:p>
          <a:p>
            <a:pPr marL="342900" indent="-342900">
              <a:buAutoNum type="arabicPeriod"/>
            </a:pPr>
            <a:r>
              <a:rPr lang="en-US" dirty="0" smtClean="0"/>
              <a:t>Page 2-initial </a:t>
            </a:r>
            <a:r>
              <a:rPr lang="en-US" dirty="0" err="1" smtClean="0"/>
              <a:t>panorex</a:t>
            </a:r>
            <a:endParaRPr lang="en-US" dirty="0" smtClean="0"/>
          </a:p>
          <a:p>
            <a:pPr marL="342900" indent="-342900">
              <a:buAutoNum type="arabicPeriod"/>
            </a:pPr>
            <a:r>
              <a:rPr lang="en-US" dirty="0" smtClean="0"/>
              <a:t>Page 3-initial cephalometric x-ray</a:t>
            </a:r>
          </a:p>
          <a:p>
            <a:pPr marL="342900" indent="-342900">
              <a:buAutoNum type="arabicPeriod"/>
            </a:pPr>
            <a:r>
              <a:rPr lang="en-US" dirty="0" smtClean="0"/>
              <a:t>Page 4-initial cephalometric tracing (black) </a:t>
            </a:r>
          </a:p>
          <a:p>
            <a:pPr marL="342900" indent="-342900">
              <a:buAutoNum type="arabicPeriod"/>
            </a:pPr>
            <a:r>
              <a:rPr lang="en-US" dirty="0" smtClean="0"/>
              <a:t>Page 5-final photos</a:t>
            </a:r>
          </a:p>
          <a:p>
            <a:pPr marL="342900" indent="-342900">
              <a:buAutoNum type="arabicPeriod"/>
            </a:pPr>
            <a:r>
              <a:rPr lang="en-US" dirty="0" smtClean="0"/>
              <a:t>Page 6-final </a:t>
            </a:r>
            <a:r>
              <a:rPr lang="en-US" dirty="0" err="1" smtClean="0"/>
              <a:t>panorex</a:t>
            </a:r>
            <a:endParaRPr lang="en-US" dirty="0" smtClean="0"/>
          </a:p>
          <a:p>
            <a:pPr marL="342900" indent="-342900">
              <a:buAutoNum type="arabicPeriod"/>
            </a:pPr>
            <a:r>
              <a:rPr lang="en-US" dirty="0" smtClean="0"/>
              <a:t>Page 7-final cephalometric x-ray</a:t>
            </a:r>
          </a:p>
          <a:p>
            <a:pPr marL="342900" indent="-342900">
              <a:buAutoNum type="arabicPeriod"/>
            </a:pPr>
            <a:r>
              <a:rPr lang="en-US" dirty="0" smtClean="0"/>
              <a:t>Page 8-final cephalometric tracing (red)</a:t>
            </a:r>
          </a:p>
          <a:p>
            <a:pPr marL="342900" indent="-342900">
              <a:buAutoNum type="arabicPeriod"/>
            </a:pPr>
            <a:r>
              <a:rPr lang="en-US" dirty="0" smtClean="0"/>
              <a:t>Page 9-cephalometric superimpositions</a:t>
            </a:r>
          </a:p>
          <a:p>
            <a:pPr marL="342900" indent="-342900">
              <a:buAutoNum type="arabicPeriod"/>
            </a:pPr>
            <a:r>
              <a:rPr lang="en-US" dirty="0" smtClean="0"/>
              <a:t>Page 10 or more- supplementary information (Please include any progress photos, post-retention photos, or other pertinent information)</a:t>
            </a:r>
          </a:p>
          <a:p>
            <a:pPr marL="342900" indent="-342900">
              <a:buAutoNum type="arabicPeriod"/>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8305800" cy="4401205"/>
          </a:xfrm>
          <a:prstGeom prst="rect">
            <a:avLst/>
          </a:prstGeom>
        </p:spPr>
        <p:txBody>
          <a:bodyPr wrap="square">
            <a:spAutoFit/>
          </a:bodyPr>
          <a:lstStyle/>
          <a:p>
            <a:pPr algn="ctr"/>
            <a:r>
              <a:rPr lang="en-US" sz="2800" b="1" dirty="0" smtClean="0"/>
              <a:t>CEPHALOMETRIC  TRACINGS  </a:t>
            </a:r>
          </a:p>
          <a:p>
            <a:endParaRPr lang="en-US" dirty="0" smtClean="0"/>
          </a:p>
          <a:p>
            <a:endParaRPr lang="en-US" dirty="0" smtClean="0"/>
          </a:p>
          <a:p>
            <a:pPr algn="ctr"/>
            <a:r>
              <a:rPr lang="en-US" dirty="0" smtClean="0"/>
              <a:t>Tracings </a:t>
            </a:r>
            <a:r>
              <a:rPr lang="en-US" dirty="0" smtClean="0"/>
              <a:t>of the cephalometric </a:t>
            </a:r>
            <a:r>
              <a:rPr lang="en-US" dirty="0" err="1" smtClean="0"/>
              <a:t>xrays</a:t>
            </a:r>
            <a:r>
              <a:rPr lang="en-US" dirty="0" smtClean="0"/>
              <a:t> are required. </a:t>
            </a:r>
          </a:p>
          <a:p>
            <a:endParaRPr lang="en-US" dirty="0" smtClean="0"/>
          </a:p>
          <a:p>
            <a:endParaRPr lang="en-US" dirty="0" smtClean="0"/>
          </a:p>
          <a:p>
            <a:pPr>
              <a:buFont typeface="Arial" pitchFamily="34" charset="0"/>
              <a:buChar char="•"/>
            </a:pPr>
            <a:r>
              <a:rPr lang="en-US" dirty="0" smtClean="0"/>
              <a:t>The original tracing is shown with black lines. </a:t>
            </a:r>
          </a:p>
          <a:p>
            <a:pPr>
              <a:buFont typeface="Arial" pitchFamily="34" charset="0"/>
              <a:buChar char="•"/>
            </a:pPr>
            <a:r>
              <a:rPr lang="en-US" dirty="0" smtClean="0"/>
              <a:t>The progress tracing/tracings are optional and would include any cephalometric </a:t>
            </a:r>
            <a:r>
              <a:rPr lang="en-US" dirty="0" err="1" smtClean="0"/>
              <a:t>xrays</a:t>
            </a:r>
            <a:r>
              <a:rPr lang="en-US" dirty="0" smtClean="0"/>
              <a:t> between the original and final such as post- phase I or pre-phase II, etc. The progress tracing is in blue. </a:t>
            </a:r>
          </a:p>
          <a:p>
            <a:pPr>
              <a:buFont typeface="Arial" pitchFamily="34" charset="0"/>
              <a:buChar char="•"/>
            </a:pPr>
            <a:r>
              <a:rPr lang="en-US" dirty="0" smtClean="0"/>
              <a:t>The final tracing is in red, and any post-treatment tracing are in green. </a:t>
            </a:r>
          </a:p>
          <a:p>
            <a:pPr>
              <a:buFont typeface="Arial" pitchFamily="34" charset="0"/>
              <a:buChar char="•"/>
            </a:pPr>
            <a:r>
              <a:rPr lang="en-US" dirty="0" smtClean="0"/>
              <a:t>They must show the following lines: </a:t>
            </a:r>
            <a:r>
              <a:rPr lang="en-US" dirty="0" err="1" smtClean="0"/>
              <a:t>Sella</a:t>
            </a:r>
            <a:r>
              <a:rPr lang="en-US" dirty="0" smtClean="0"/>
              <a:t>-</a:t>
            </a:r>
            <a:r>
              <a:rPr lang="en-US" dirty="0" err="1" smtClean="0"/>
              <a:t>Nasion</a:t>
            </a:r>
            <a:r>
              <a:rPr lang="en-US" dirty="0" smtClean="0"/>
              <a:t>-SN </a:t>
            </a:r>
            <a:r>
              <a:rPr lang="en-US" dirty="0" err="1" smtClean="0"/>
              <a:t>Occlusal</a:t>
            </a:r>
            <a:r>
              <a:rPr lang="en-US" dirty="0" smtClean="0"/>
              <a:t> Plane-OP </a:t>
            </a:r>
            <a:r>
              <a:rPr lang="en-US" dirty="0" err="1" smtClean="0"/>
              <a:t>Mandibular</a:t>
            </a:r>
            <a:r>
              <a:rPr lang="en-US" dirty="0" smtClean="0"/>
              <a:t> Plane-MP or </a:t>
            </a:r>
            <a:r>
              <a:rPr lang="en-US" dirty="0" err="1" smtClean="0"/>
              <a:t>GoGn</a:t>
            </a:r>
            <a:r>
              <a:rPr lang="en-US" dirty="0" smtClean="0"/>
              <a:t> And the following angles: MPA-(SN-MP) SNA SNB.</a:t>
            </a:r>
          </a:p>
          <a:p>
            <a:endParaRPr lang="en-US" dirty="0" smtClean="0"/>
          </a:p>
          <a:p>
            <a:r>
              <a:rPr lang="en-US" dirty="0" smtClean="0"/>
              <a:t> Any additional measurements that you may use in your office related to diagnosis and treatment planning should be included.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534400" cy="4678204"/>
          </a:xfrm>
          <a:prstGeom prst="rect">
            <a:avLst/>
          </a:prstGeom>
        </p:spPr>
        <p:txBody>
          <a:bodyPr wrap="square">
            <a:spAutoFit/>
          </a:bodyPr>
          <a:lstStyle/>
          <a:p>
            <a:pPr algn="ctr"/>
            <a:r>
              <a:rPr lang="en-US" sz="2800" b="1" dirty="0" smtClean="0"/>
              <a:t>COMPOSITE TRACINGS  </a:t>
            </a:r>
          </a:p>
          <a:p>
            <a:endParaRPr lang="en-US" dirty="0" smtClean="0"/>
          </a:p>
          <a:p>
            <a:pPr algn="ctr"/>
            <a:r>
              <a:rPr lang="en-US" dirty="0" smtClean="0"/>
              <a:t>Composite tracings are required. </a:t>
            </a:r>
          </a:p>
          <a:p>
            <a:endParaRPr lang="en-US" dirty="0" smtClean="0"/>
          </a:p>
          <a:p>
            <a:pPr marL="342900" indent="-342900">
              <a:buAutoNum type="arabicPeriod"/>
            </a:pPr>
            <a:r>
              <a:rPr lang="en-US" dirty="0" smtClean="0"/>
              <a:t>Trace the before treatment head film in black near the upper limit of the page. </a:t>
            </a:r>
          </a:p>
          <a:p>
            <a:pPr marL="342900" indent="-342900">
              <a:buAutoNum type="arabicPeriod"/>
            </a:pPr>
            <a:r>
              <a:rPr lang="en-US" dirty="0" smtClean="0"/>
              <a:t>Superimpose this black tracing on the after treatment tracing, registering on </a:t>
            </a:r>
            <a:r>
              <a:rPr lang="en-US" dirty="0" err="1" smtClean="0"/>
              <a:t>Sella</a:t>
            </a:r>
            <a:r>
              <a:rPr lang="en-US" dirty="0" smtClean="0"/>
              <a:t> along SN. Trace the after treatment in red to show the overall growth and treatment changes. </a:t>
            </a:r>
          </a:p>
          <a:p>
            <a:pPr marL="342900" indent="-342900">
              <a:buAutoNum type="arabicPeriod"/>
            </a:pPr>
            <a:r>
              <a:rPr lang="en-US" dirty="0" smtClean="0"/>
              <a:t>Below this composite, superimpose the before and after treatment maxillae using the “overall” superimposition, tracing the before in black, and the after in red. </a:t>
            </a:r>
          </a:p>
          <a:p>
            <a:pPr marL="342900" indent="-342900">
              <a:buAutoNum type="arabicPeriod"/>
            </a:pPr>
            <a:r>
              <a:rPr lang="en-US" dirty="0" smtClean="0"/>
              <a:t>Just below the maxillary composite, superimpose the before and after mandibles, registering on the lower border and the lingual aspect of the </a:t>
            </a:r>
            <a:r>
              <a:rPr lang="en-US" dirty="0" err="1" smtClean="0"/>
              <a:t>symphysis</a:t>
            </a:r>
            <a:r>
              <a:rPr lang="en-US" dirty="0" smtClean="0"/>
              <a:t>. In determining the lower border, split the difference between right and left sides of the body and the </a:t>
            </a:r>
            <a:r>
              <a:rPr lang="en-US" dirty="0" err="1" smtClean="0"/>
              <a:t>ramus</a:t>
            </a:r>
            <a:r>
              <a:rPr lang="en-US" dirty="0" smtClean="0"/>
              <a:t>. </a:t>
            </a:r>
          </a:p>
          <a:p>
            <a:pPr marL="342900" indent="-342900">
              <a:buAutoNum type="arabicPeriod"/>
            </a:pPr>
            <a:r>
              <a:rPr lang="en-US" dirty="0" smtClean="0"/>
              <a:t>Please note that the dotted lines on the drawing included with these instructions represent the red “after” tracing. Both tracings should be in solid lines, one black and one red. </a:t>
            </a:r>
          </a:p>
          <a:p>
            <a:pPr marL="342900" indent="-342900">
              <a:buAutoNum type="arabicPeriod"/>
            </a:pPr>
            <a:r>
              <a:rPr lang="en-US" dirty="0" smtClean="0"/>
              <a:t>If a post-treatment tracing is used, it is to be traced in green in the same manner and superimposed with the original and final tracings on the same sheet of paper.</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09600"/>
            <a:ext cx="8305800" cy="5047536"/>
          </a:xfrm>
          <a:prstGeom prst="rect">
            <a:avLst/>
          </a:prstGeom>
        </p:spPr>
        <p:txBody>
          <a:bodyPr wrap="square">
            <a:spAutoFit/>
          </a:bodyPr>
          <a:lstStyle/>
          <a:p>
            <a:r>
              <a:rPr lang="en-US" sz="2400" b="1" dirty="0" smtClean="0"/>
              <a:t>	</a:t>
            </a:r>
            <a:r>
              <a:rPr lang="en-US" sz="2800" b="1" dirty="0" smtClean="0"/>
              <a:t>TOSC </a:t>
            </a:r>
            <a:r>
              <a:rPr lang="en-US" sz="2800" b="1" dirty="0"/>
              <a:t>GUIDELINES FOR DIAGNOSTIC </a:t>
            </a:r>
            <a:r>
              <a:rPr lang="en-US" sz="2800" b="1" dirty="0" smtClean="0"/>
              <a:t>MODELS</a:t>
            </a:r>
          </a:p>
          <a:p>
            <a:endParaRPr lang="en-US" sz="2400" b="1" dirty="0"/>
          </a:p>
          <a:p>
            <a:pPr marL="342900" indent="-342900" algn="ctr"/>
            <a:r>
              <a:rPr lang="en-US" sz="2400" b="1" dirty="0" smtClean="0"/>
              <a:t>Hand </a:t>
            </a:r>
            <a:r>
              <a:rPr lang="en-US" sz="2400" b="1" dirty="0"/>
              <a:t>Held </a:t>
            </a:r>
            <a:r>
              <a:rPr lang="en-US" sz="2400" b="1" dirty="0" smtClean="0"/>
              <a:t>Models</a:t>
            </a:r>
          </a:p>
          <a:p>
            <a:pPr marL="342900" indent="-342900"/>
            <a:endParaRPr lang="en-US" sz="1200" dirty="0"/>
          </a:p>
          <a:p>
            <a:r>
              <a:rPr lang="en-US" dirty="0"/>
              <a:t>Impressions should extend far enough to allow faithful reproduction of </a:t>
            </a:r>
            <a:r>
              <a:rPr lang="en-US" dirty="0" smtClean="0"/>
              <a:t>all soft </a:t>
            </a:r>
            <a:r>
              <a:rPr lang="en-US" dirty="0"/>
              <a:t>tissue anatomy in the final models. </a:t>
            </a:r>
            <a:endParaRPr lang="en-US" dirty="0" smtClean="0"/>
          </a:p>
          <a:p>
            <a:endParaRPr lang="en-US" dirty="0" smtClean="0"/>
          </a:p>
          <a:p>
            <a:r>
              <a:rPr lang="en-US" dirty="0" smtClean="0"/>
              <a:t>They </a:t>
            </a:r>
            <a:r>
              <a:rPr lang="en-US" dirty="0"/>
              <a:t>should be trimmed to </a:t>
            </a:r>
            <a:r>
              <a:rPr lang="en-US" dirty="0" smtClean="0"/>
              <a:t>an overall </a:t>
            </a:r>
            <a:r>
              <a:rPr lang="en-US" dirty="0"/>
              <a:t>height of 2 3/4” to 2 7/8”.  </a:t>
            </a:r>
            <a:r>
              <a:rPr lang="en-US" dirty="0" smtClean="0"/>
              <a:t>The </a:t>
            </a:r>
            <a:r>
              <a:rPr lang="en-US" dirty="0"/>
              <a:t>casts should be trimmed in </a:t>
            </a:r>
            <a:r>
              <a:rPr lang="en-US" dirty="0" smtClean="0"/>
              <a:t>centric occlusion</a:t>
            </a:r>
            <a:r>
              <a:rPr lang="en-US" dirty="0"/>
              <a:t>. </a:t>
            </a:r>
            <a:r>
              <a:rPr lang="en-US" dirty="0" smtClean="0"/>
              <a:t>Documentation </a:t>
            </a:r>
            <a:r>
              <a:rPr lang="en-US" dirty="0"/>
              <a:t>of significant differences between </a:t>
            </a:r>
            <a:r>
              <a:rPr lang="en-US" dirty="0" smtClean="0"/>
              <a:t>centric occlusion </a:t>
            </a:r>
            <a:r>
              <a:rPr lang="en-US" dirty="0"/>
              <a:t>and centric relation should be provided (a bite registration </a:t>
            </a:r>
            <a:r>
              <a:rPr lang="en-US" dirty="0" smtClean="0"/>
              <a:t>is preferred</a:t>
            </a:r>
            <a:r>
              <a:rPr lang="en-US" dirty="0"/>
              <a:t>). </a:t>
            </a:r>
            <a:endParaRPr lang="en-US" dirty="0" smtClean="0"/>
          </a:p>
          <a:p>
            <a:endParaRPr lang="en-US" dirty="0" smtClean="0"/>
          </a:p>
          <a:p>
            <a:r>
              <a:rPr lang="en-US" dirty="0" smtClean="0"/>
              <a:t>Trimming </a:t>
            </a:r>
            <a:r>
              <a:rPr lang="en-US" dirty="0"/>
              <a:t>or carving on the anatomical portion of the </a:t>
            </a:r>
            <a:r>
              <a:rPr lang="en-US" dirty="0" smtClean="0"/>
              <a:t>model should </a:t>
            </a:r>
            <a:r>
              <a:rPr lang="en-US" dirty="0"/>
              <a:t>be limited to the removal of bubbles and the reduction </a:t>
            </a:r>
            <a:r>
              <a:rPr lang="en-US" dirty="0" smtClean="0"/>
              <a:t>of projections </a:t>
            </a:r>
            <a:r>
              <a:rPr lang="en-US" dirty="0"/>
              <a:t>at the edges. Models smoothed </a:t>
            </a:r>
            <a:r>
              <a:rPr lang="en-US" dirty="0" smtClean="0"/>
              <a:t>or polished </a:t>
            </a:r>
            <a:r>
              <a:rPr lang="en-US" dirty="0"/>
              <a:t>in such a </a:t>
            </a:r>
            <a:r>
              <a:rPr lang="en-US" dirty="0" smtClean="0"/>
              <a:t>manner that </a:t>
            </a:r>
            <a:r>
              <a:rPr lang="en-US" dirty="0"/>
              <a:t>tooth and soft tissue detail is destroyed are NOT acceptable. </a:t>
            </a:r>
            <a:endParaRPr lang="en-US" dirty="0" smtClean="0"/>
          </a:p>
          <a:p>
            <a:endParaRPr lang="en-US" dirty="0"/>
          </a:p>
          <a:p>
            <a:r>
              <a:rPr lang="en-US" dirty="0" smtClean="0"/>
              <a:t>Original models </a:t>
            </a:r>
            <a:r>
              <a:rPr lang="en-US" dirty="0"/>
              <a:t>are preferred to duplications and must conform to the </a:t>
            </a:r>
            <a:r>
              <a:rPr lang="en-US" dirty="0" smtClean="0"/>
              <a:t>display standards</a:t>
            </a:r>
            <a:r>
              <a:rPr lang="en-US" dirty="0"/>
              <a:t>. If duplication is necessary, original anatomy should </a:t>
            </a:r>
            <a:r>
              <a:rPr lang="en-US" dirty="0" smtClean="0"/>
              <a:t>be carefully </a:t>
            </a:r>
            <a:r>
              <a:rPr lang="en-US" dirty="0"/>
              <a:t>preserved.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762000"/>
            <a:ext cx="7848600" cy="3847207"/>
          </a:xfrm>
          <a:prstGeom prst="rect">
            <a:avLst/>
          </a:prstGeom>
        </p:spPr>
        <p:txBody>
          <a:bodyPr wrap="square">
            <a:spAutoFit/>
          </a:bodyPr>
          <a:lstStyle/>
          <a:p>
            <a:pPr algn="ctr"/>
            <a:r>
              <a:rPr lang="en-US" sz="2800" b="1" dirty="0" smtClean="0"/>
              <a:t>Articulated Models</a:t>
            </a:r>
          </a:p>
          <a:p>
            <a:endParaRPr lang="en-US" dirty="0"/>
          </a:p>
          <a:p>
            <a:r>
              <a:rPr lang="en-US" dirty="0"/>
              <a:t>Models mounted in centric relation on an articulator may be used for </a:t>
            </a:r>
            <a:r>
              <a:rPr lang="en-US" dirty="0" smtClean="0"/>
              <a:t>case presentation</a:t>
            </a:r>
            <a:r>
              <a:rPr lang="en-US" dirty="0"/>
              <a:t>. They should be poured in hard dental stone from </a:t>
            </a:r>
            <a:r>
              <a:rPr lang="en-US" dirty="0" smtClean="0"/>
              <a:t>good impressions </a:t>
            </a:r>
            <a:r>
              <a:rPr lang="en-US" dirty="0"/>
              <a:t>and the mounting should be neat. The point of first </a:t>
            </a:r>
            <a:r>
              <a:rPr lang="en-US" dirty="0" smtClean="0"/>
              <a:t>contact should </a:t>
            </a:r>
            <a:r>
              <a:rPr lang="en-US" dirty="0"/>
              <a:t>be marked with red articulating paper. A record </a:t>
            </a:r>
            <a:r>
              <a:rPr lang="en-US" dirty="0" smtClean="0"/>
              <a:t>of condylar </a:t>
            </a:r>
            <a:r>
              <a:rPr lang="en-US" dirty="0" smtClean="0"/>
              <a:t>displacement </a:t>
            </a:r>
            <a:r>
              <a:rPr lang="en-US" dirty="0"/>
              <a:t>from CR to CO is desirable if the articulator has </a:t>
            </a:r>
            <a:r>
              <a:rPr lang="en-US" dirty="0" smtClean="0"/>
              <a:t>that capability.</a:t>
            </a:r>
          </a:p>
          <a:p>
            <a:endParaRPr lang="en-US" dirty="0"/>
          </a:p>
          <a:p>
            <a:r>
              <a:rPr lang="en-US" dirty="0"/>
              <a:t>Impressions should extend far enough to allow faithful reproduction of </a:t>
            </a:r>
            <a:r>
              <a:rPr lang="en-US" dirty="0" smtClean="0"/>
              <a:t>all soft tissue anatomy</a:t>
            </a:r>
            <a:r>
              <a:rPr lang="en-US" dirty="0"/>
              <a:t>. The models should be mounted on the articulator </a:t>
            </a:r>
            <a:r>
              <a:rPr lang="en-US" dirty="0" smtClean="0"/>
              <a:t>in centric </a:t>
            </a:r>
            <a:r>
              <a:rPr lang="en-US" dirty="0"/>
              <a:t>relation. Trimming or carving on the anatomical portion of </a:t>
            </a:r>
            <a:r>
              <a:rPr lang="en-US" dirty="0" smtClean="0"/>
              <a:t>the model </a:t>
            </a:r>
            <a:r>
              <a:rPr lang="en-US" dirty="0"/>
              <a:t>should be limited to the removal of bubbles and the reduction </a:t>
            </a:r>
            <a:r>
              <a:rPr lang="en-US" dirty="0" smtClean="0"/>
              <a:t>of projections </a:t>
            </a:r>
            <a:r>
              <a:rPr lang="en-US" dirty="0"/>
              <a:t>at the edges. The non-anatomic aspect of the </a:t>
            </a:r>
            <a:r>
              <a:rPr lang="en-US" dirty="0" smtClean="0"/>
              <a:t>mounted models </a:t>
            </a:r>
            <a:r>
              <a:rPr lang="en-US" dirty="0"/>
              <a:t>should be smoothed and overall polishing achieved without loss </a:t>
            </a:r>
            <a:r>
              <a:rPr lang="en-US" dirty="0" smtClean="0"/>
              <a:t>of tooth </a:t>
            </a:r>
            <a:r>
              <a:rPr lang="en-US" dirty="0"/>
              <a:t>and soft tissue detail. At least one articulator should be provided </a:t>
            </a:r>
            <a:r>
              <a:rPr lang="en-US" dirty="0" smtClean="0"/>
              <a:t>for each </a:t>
            </a:r>
            <a:r>
              <a:rPr lang="en-US" dirty="0"/>
              <a:t>case presented.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1295400" y="4383647"/>
            <a:ext cx="6591300" cy="2474353"/>
          </a:xfrm>
          <a:prstGeom prst="rect">
            <a:avLst/>
          </a:prstGeom>
          <a:noFill/>
          <a:ln w="9525">
            <a:noFill/>
            <a:miter lim="800000"/>
            <a:headEnd/>
            <a:tailEnd/>
          </a:ln>
        </p:spPr>
      </p:pic>
      <p:sp>
        <p:nvSpPr>
          <p:cNvPr id="3" name="Rectangle 2"/>
          <p:cNvSpPr/>
          <p:nvPr/>
        </p:nvSpPr>
        <p:spPr>
          <a:xfrm>
            <a:off x="304800" y="152400"/>
            <a:ext cx="8458200" cy="2600712"/>
          </a:xfrm>
          <a:prstGeom prst="rect">
            <a:avLst/>
          </a:prstGeom>
        </p:spPr>
        <p:txBody>
          <a:bodyPr wrap="square">
            <a:spAutoFit/>
          </a:bodyPr>
          <a:lstStyle/>
          <a:p>
            <a:pPr algn="ctr"/>
            <a:r>
              <a:rPr lang="en-US" sz="2800" b="1" dirty="0" smtClean="0"/>
              <a:t>Labeling</a:t>
            </a:r>
          </a:p>
          <a:p>
            <a:pPr algn="ctr"/>
            <a:endParaRPr lang="en-US" sz="900" dirty="0"/>
          </a:p>
          <a:p>
            <a:r>
              <a:rPr lang="en-US" dirty="0"/>
              <a:t>Articulated models should be prepared as per hand held models, </a:t>
            </a:r>
            <a:r>
              <a:rPr lang="en-US" dirty="0" smtClean="0"/>
              <a:t>but affixed </a:t>
            </a:r>
            <a:r>
              <a:rPr lang="en-US" dirty="0"/>
              <a:t>to the back of the model and centered in the dental cast area </a:t>
            </a:r>
            <a:r>
              <a:rPr lang="en-US" dirty="0" smtClean="0"/>
              <a:t>rather than </a:t>
            </a:r>
            <a:r>
              <a:rPr lang="en-US" dirty="0"/>
              <a:t>the mounting </a:t>
            </a:r>
            <a:r>
              <a:rPr lang="en-US" dirty="0" smtClean="0"/>
              <a:t>base. The </a:t>
            </a:r>
            <a:r>
              <a:rPr lang="en-US" dirty="0"/>
              <a:t>upper and lower casts should be labeled with white adhesive labels </a:t>
            </a:r>
            <a:r>
              <a:rPr lang="en-US" dirty="0" smtClean="0"/>
              <a:t>in the following </a:t>
            </a:r>
            <a:r>
              <a:rPr lang="en-US" dirty="0"/>
              <a:t>format:</a:t>
            </a:r>
          </a:p>
          <a:p>
            <a:pPr algn="just"/>
            <a:r>
              <a:rPr lang="en-US" dirty="0" smtClean="0"/>
              <a:t>		</a:t>
            </a:r>
          </a:p>
          <a:p>
            <a:pPr algn="just"/>
            <a:r>
              <a:rPr lang="en-US" dirty="0" smtClean="0"/>
              <a:t>	`	Case </a:t>
            </a:r>
            <a:r>
              <a:rPr lang="en-US" dirty="0"/>
              <a:t>No. Stage of Treatment</a:t>
            </a:r>
          </a:p>
          <a:p>
            <a:pPr algn="just"/>
            <a:r>
              <a:rPr lang="en-US" dirty="0" smtClean="0"/>
              <a:t>		Name </a:t>
            </a:r>
            <a:r>
              <a:rPr lang="en-US" dirty="0"/>
              <a:t>of Patient</a:t>
            </a:r>
          </a:p>
          <a:p>
            <a:pPr algn="just"/>
            <a:r>
              <a:rPr lang="en-US" dirty="0" smtClean="0"/>
              <a:t>		Date </a:t>
            </a:r>
            <a:r>
              <a:rPr lang="en-US" dirty="0"/>
              <a:t>Age</a:t>
            </a:r>
          </a:p>
        </p:txBody>
      </p:sp>
      <p:pic>
        <p:nvPicPr>
          <p:cNvPr id="18435" name="Picture 3"/>
          <p:cNvPicPr>
            <a:picLocks noChangeAspect="1" noChangeArrowheads="1"/>
          </p:cNvPicPr>
          <p:nvPr/>
        </p:nvPicPr>
        <p:blipFill>
          <a:blip r:embed="rId3" cstate="print"/>
          <a:srcRect/>
          <a:stretch>
            <a:fillRect/>
          </a:stretch>
        </p:blipFill>
        <p:spPr bwMode="auto">
          <a:xfrm>
            <a:off x="5105400" y="1905000"/>
            <a:ext cx="3457575" cy="933450"/>
          </a:xfrm>
          <a:prstGeom prst="rect">
            <a:avLst/>
          </a:prstGeom>
          <a:noFill/>
          <a:ln w="9525">
            <a:noFill/>
            <a:miter lim="800000"/>
            <a:headEnd/>
            <a:tailEnd/>
          </a:ln>
        </p:spPr>
      </p:pic>
      <p:sp>
        <p:nvSpPr>
          <p:cNvPr id="5" name="Rectangle 4"/>
          <p:cNvSpPr/>
          <p:nvPr/>
        </p:nvSpPr>
        <p:spPr>
          <a:xfrm>
            <a:off x="1676400" y="3048000"/>
            <a:ext cx="6553200" cy="1524000"/>
          </a:xfrm>
          <a:prstGeom prst="rect">
            <a:avLst/>
          </a:prstGeom>
        </p:spPr>
        <p:txBody>
          <a:bodyPr wrap="square">
            <a:spAutoFit/>
          </a:bodyPr>
          <a:lstStyle/>
          <a:p>
            <a:r>
              <a:rPr lang="en-US" dirty="0" smtClean="0"/>
              <a:t>		</a:t>
            </a:r>
            <a:r>
              <a:rPr lang="en-US" u="sng" dirty="0" smtClean="0"/>
              <a:t>Stage </a:t>
            </a:r>
            <a:r>
              <a:rPr lang="en-US" u="sng" dirty="0"/>
              <a:t>of Treatment</a:t>
            </a:r>
          </a:p>
          <a:p>
            <a:r>
              <a:rPr lang="en-US" dirty="0"/>
              <a:t>Colored signal dots make model identification easier and should be used:</a:t>
            </a:r>
          </a:p>
          <a:p>
            <a:r>
              <a:rPr lang="en-US" dirty="0" smtClean="0"/>
              <a:t>	Beginning </a:t>
            </a:r>
            <a:r>
              <a:rPr lang="en-US" dirty="0"/>
              <a:t>records-</a:t>
            </a:r>
            <a:r>
              <a:rPr lang="en-US" b="1" dirty="0"/>
              <a:t>black</a:t>
            </a:r>
          </a:p>
          <a:p>
            <a:r>
              <a:rPr lang="en-US" dirty="0" smtClean="0"/>
              <a:t>	Finished </a:t>
            </a:r>
            <a:r>
              <a:rPr lang="en-US" dirty="0"/>
              <a:t>records-</a:t>
            </a:r>
            <a:r>
              <a:rPr lang="en-US" dirty="0">
                <a:solidFill>
                  <a:srgbClr val="FF0000"/>
                </a:solidFill>
              </a:rPr>
              <a:t>red</a:t>
            </a:r>
          </a:p>
          <a:p>
            <a:r>
              <a:rPr lang="en-US" dirty="0" smtClean="0"/>
              <a:t>	Post-treatment </a:t>
            </a:r>
            <a:r>
              <a:rPr lang="en-US" dirty="0"/>
              <a:t>records-</a:t>
            </a:r>
            <a:r>
              <a:rPr lang="en-US" dirty="0">
                <a:solidFill>
                  <a:srgbClr val="00B050"/>
                </a:solidFill>
              </a:rPr>
              <a:t>green</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690</TotalTime>
  <Words>894</Words>
  <Application>Microsoft Office PowerPoint</Application>
  <PresentationFormat>On-screen Show (4:3)</PresentationFormat>
  <Paragraphs>100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Equity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TBrunson</dc:creator>
  <cp:lastModifiedBy>Brunson Family</cp:lastModifiedBy>
  <cp:revision>73</cp:revision>
  <dcterms:created xsi:type="dcterms:W3CDTF">2015-11-17T19:02:41Z</dcterms:created>
  <dcterms:modified xsi:type="dcterms:W3CDTF">2016-01-27T01:55:22Z</dcterms:modified>
</cp:coreProperties>
</file>