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95" r:id="rId3"/>
    <p:sldId id="296" r:id="rId4"/>
    <p:sldId id="298" r:id="rId5"/>
    <p:sldId id="300" r:id="rId6"/>
    <p:sldId id="258" r:id="rId7"/>
    <p:sldId id="259" r:id="rId8"/>
    <p:sldId id="260" r:id="rId9"/>
    <p:sldId id="261" r:id="rId10"/>
    <p:sldId id="262" r:id="rId11"/>
    <p:sldId id="263" r:id="rId12"/>
    <p:sldId id="264" r:id="rId13"/>
    <p:sldId id="265" r:id="rId14"/>
    <p:sldId id="266" r:id="rId15"/>
    <p:sldId id="267" r:id="rId16"/>
    <p:sldId id="268" r:id="rId17"/>
    <p:sldId id="297"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5" autoAdjust="0"/>
    <p:restoredTop sz="83614" autoAdjust="0"/>
  </p:normalViewPr>
  <p:slideViewPr>
    <p:cSldViewPr snapToGrid="0">
      <p:cViewPr varScale="1">
        <p:scale>
          <a:sx n="185" d="100"/>
          <a:sy n="185" d="100"/>
        </p:scale>
        <p:origin x="3624"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0098"/>
          </a:xfrm>
          <a:prstGeom prst="rect">
            <a:avLst/>
          </a:prstGeom>
        </p:spPr>
        <p:txBody>
          <a:bodyPr vert="horz" lIns="94119" tIns="47060" rIns="94119" bIns="47060" rtlCol="0"/>
          <a:lstStyle>
            <a:lvl1pPr algn="l">
              <a:defRPr sz="1200"/>
            </a:lvl1pPr>
          </a:lstStyle>
          <a:p>
            <a:endParaRPr lang="en-US"/>
          </a:p>
        </p:txBody>
      </p:sp>
      <p:sp>
        <p:nvSpPr>
          <p:cNvPr id="3" name="Date Placeholder 2"/>
          <p:cNvSpPr>
            <a:spLocks noGrp="1"/>
          </p:cNvSpPr>
          <p:nvPr>
            <p:ph type="dt" idx="1"/>
          </p:nvPr>
        </p:nvSpPr>
        <p:spPr>
          <a:xfrm>
            <a:off x="4023092" y="0"/>
            <a:ext cx="3077739" cy="470098"/>
          </a:xfrm>
          <a:prstGeom prst="rect">
            <a:avLst/>
          </a:prstGeom>
        </p:spPr>
        <p:txBody>
          <a:bodyPr vert="horz" lIns="94119" tIns="47060" rIns="94119" bIns="47060" rtlCol="0"/>
          <a:lstStyle>
            <a:lvl1pPr algn="r">
              <a:defRPr sz="1200"/>
            </a:lvl1pPr>
          </a:lstStyle>
          <a:p>
            <a:fld id="{BB97BFB9-AD64-48F9-A509-70CCC8C87856}" type="datetimeFigureOut">
              <a:rPr lang="en-US" smtClean="0"/>
              <a:pPr/>
              <a:t>10/7/25</a:t>
            </a:fld>
            <a:endParaRPr lang="en-US"/>
          </a:p>
        </p:txBody>
      </p:sp>
      <p:sp>
        <p:nvSpPr>
          <p:cNvPr id="4" name="Slide Image Placeholder 3"/>
          <p:cNvSpPr>
            <a:spLocks noGrp="1" noRot="1" noChangeAspect="1"/>
          </p:cNvSpPr>
          <p:nvPr>
            <p:ph type="sldImg" idx="2"/>
          </p:nvPr>
        </p:nvSpPr>
        <p:spPr>
          <a:xfrm>
            <a:off x="1443038" y="1171575"/>
            <a:ext cx="4216400" cy="3162300"/>
          </a:xfrm>
          <a:prstGeom prst="rect">
            <a:avLst/>
          </a:prstGeom>
          <a:noFill/>
          <a:ln w="12700">
            <a:solidFill>
              <a:prstClr val="black"/>
            </a:solidFill>
          </a:ln>
        </p:spPr>
        <p:txBody>
          <a:bodyPr vert="horz" lIns="94119" tIns="47060" rIns="94119" bIns="47060" rtlCol="0" anchor="ctr"/>
          <a:lstStyle/>
          <a:p>
            <a:endParaRPr lang="en-US"/>
          </a:p>
        </p:txBody>
      </p:sp>
      <p:sp>
        <p:nvSpPr>
          <p:cNvPr id="5" name="Notes Placeholder 4"/>
          <p:cNvSpPr>
            <a:spLocks noGrp="1"/>
          </p:cNvSpPr>
          <p:nvPr>
            <p:ph type="body" sz="quarter" idx="3"/>
          </p:nvPr>
        </p:nvSpPr>
        <p:spPr>
          <a:xfrm>
            <a:off x="710248" y="4509036"/>
            <a:ext cx="5681980" cy="368921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70097"/>
          </a:xfrm>
          <a:prstGeom prst="rect">
            <a:avLst/>
          </a:prstGeom>
        </p:spPr>
        <p:txBody>
          <a:bodyPr vert="horz" lIns="94119" tIns="47060" rIns="94119" bIns="4706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899328"/>
            <a:ext cx="3077739" cy="470097"/>
          </a:xfrm>
          <a:prstGeom prst="rect">
            <a:avLst/>
          </a:prstGeom>
        </p:spPr>
        <p:txBody>
          <a:bodyPr vert="horz" lIns="94119" tIns="47060" rIns="94119" bIns="47060" rtlCol="0" anchor="b"/>
          <a:lstStyle>
            <a:lvl1pPr algn="r">
              <a:defRPr sz="1200"/>
            </a:lvl1pPr>
          </a:lstStyle>
          <a:p>
            <a:fld id="{6E306229-B220-4FB2-991F-334843C279D9}" type="slidenum">
              <a:rPr lang="en-US" smtClean="0"/>
              <a:pPr/>
              <a:t>‹#›</a:t>
            </a:fld>
            <a:endParaRPr lang="en-US"/>
          </a:p>
        </p:txBody>
      </p:sp>
    </p:spTree>
    <p:extLst>
      <p:ext uri="{BB962C8B-B14F-4D97-AF65-F5344CB8AC3E}">
        <p14:creationId xmlns:p14="http://schemas.microsoft.com/office/powerpoint/2010/main" val="178080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a:t>Welcome to our effort to simplify presenting your cases</a:t>
            </a:r>
            <a:r>
              <a:rPr lang="en-US" baseline="0" dirty="0"/>
              <a:t> during our annual TOSC meeting.  </a:t>
            </a:r>
            <a:r>
              <a:rPr lang="en-US" dirty="0"/>
              <a:t>This TOSC template should help to present our cases in a uniform format.</a:t>
            </a:r>
            <a:r>
              <a:rPr lang="en-US" baseline="0" dirty="0"/>
              <a:t>  </a:t>
            </a:r>
            <a:r>
              <a:rPr lang="en-US" dirty="0"/>
              <a:t>The images are in the order that they should be placed in the notebook.  Remember to print a coversheet for the outside of your notebook</a:t>
            </a:r>
            <a:r>
              <a:rPr lang="en-US" baseline="0" dirty="0"/>
              <a:t> off of the template provided on the website as well as a case summary sheet to be placed on the inside of your notebook.  Each slide should be printed from your printer with the appropriate paper so that the images are clear for review.  The instructions for changing the information on the template is provided on each slide in the initial sections of the power point.  There are additional sections for additional records should you have them for your patient.  I would recommend keeping your slide format in the 4:3 format presented for printing.  </a:t>
            </a:r>
            <a:r>
              <a:rPr lang="en-US" u="sng" baseline="0" dirty="0"/>
              <a:t>It is best to make a copy of the template file and keep the original template unchanged for future use should your copy become corrupt for some reason.  </a:t>
            </a:r>
            <a:endParaRPr lang="en-US" u="sng"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81253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31914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364284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76419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FOR TRACINGS- you can change the colors of your tracings in your imaging software and export them as jpegs or pdfs and then import them into the slides.</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531914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98872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a:t>Under the </a:t>
            </a:r>
            <a:r>
              <a:rPr lang="en-US" b="1" dirty="0"/>
              <a:t>progress records </a:t>
            </a:r>
            <a:r>
              <a:rPr lang="en-US" dirty="0"/>
              <a:t>section, you would put your </a:t>
            </a:r>
            <a:r>
              <a:rPr lang="en-US" b="1" dirty="0"/>
              <a:t>surgical records, your phase I records</a:t>
            </a:r>
            <a:r>
              <a:rPr lang="en-US" dirty="0"/>
              <a:t>, and any</a:t>
            </a:r>
            <a:r>
              <a:rPr lang="en-US" baseline="0" dirty="0"/>
              <a:t> other pertinent records that would help illustrate your patient’s treatment better for the group.  There are two copies for your convenience.  If you need more copies of each slide, then duplicate the slides by right clicking on the slides and choosing duplicate.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85889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a:t>Please include superimpositions for the progress head films if they would</a:t>
            </a:r>
            <a:r>
              <a:rPr lang="en-US" baseline="0" dirty="0"/>
              <a:t> be helpful to others.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534970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section if you have phase I records. Phase I records would follow the same order as original records and be placed at the beginning of your notebooks so the treatment will flow in the natural sequence of events.</a:t>
            </a:r>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5979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I records would follow the same order as original records and be placed at the beginning of your notebooks so the treatment will flow in the natural sequence of events.</a:t>
            </a:r>
          </a:p>
        </p:txBody>
      </p:sp>
      <p:sp>
        <p:nvSpPr>
          <p:cNvPr id="4" name="Slide Number Placeholder 3"/>
          <p:cNvSpPr>
            <a:spLocks noGrp="1"/>
          </p:cNvSpPr>
          <p:nvPr>
            <p:ph type="sldNum" sz="quarter" idx="10"/>
          </p:nvPr>
        </p:nvSpPr>
        <p:spPr/>
        <p:txBody>
          <a:bodyPr/>
          <a:lstStyle/>
          <a:p>
            <a:fld id="{6E306229-B220-4FB2-991F-334843C279D9}" type="slidenum">
              <a:rPr lang="en-US" smtClean="0"/>
              <a:pPr/>
              <a:t>26</a:t>
            </a:fld>
            <a:endParaRPr lang="en-US"/>
          </a:p>
        </p:txBody>
      </p:sp>
    </p:spTree>
    <p:extLst>
      <p:ext uri="{BB962C8B-B14F-4D97-AF65-F5344CB8AC3E}">
        <p14:creationId xmlns:p14="http://schemas.microsoft.com/office/powerpoint/2010/main" val="232153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a:t>Use this</a:t>
            </a:r>
            <a:r>
              <a:rPr lang="en-US" baseline="0" dirty="0"/>
              <a:t> section if you have post-treatment records available for review.  Post-treatment records would be records of the patient out of retention at least 1-2 years from the removal of appliances.</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62810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a:t>This will be your</a:t>
            </a:r>
            <a:r>
              <a:rPr lang="en-US" baseline="0" dirty="0"/>
              <a:t> Notebook Cover template to be used as your notebook coversheet.  </a:t>
            </a:r>
            <a:r>
              <a:rPr lang="en-US" b="1" u="sng" baseline="0" dirty="0"/>
              <a:t>Case type </a:t>
            </a:r>
            <a:r>
              <a:rPr lang="en-US" baseline="0" dirty="0"/>
              <a:t>will be one of 6 categories:  Non-extraction (non-surgery), Multiphase treatment, Extraction (non-surgery), Surgery, Mutilated (teeth missing before treatment), Problem cases.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2115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a:t>This will be your</a:t>
            </a:r>
            <a:r>
              <a:rPr lang="en-US" baseline="0" dirty="0"/>
              <a:t> Notebook Cover template to be used as your notebook coversheet.  </a:t>
            </a:r>
            <a:r>
              <a:rPr lang="en-US" b="1" u="sng" baseline="0" dirty="0"/>
              <a:t>Case type </a:t>
            </a:r>
            <a:r>
              <a:rPr lang="en-US" baseline="0" dirty="0"/>
              <a:t>will be one of 6 categories:  Non-extraction (non-surgery), Multiphase treatment, Extraction (non-surgery), Surgery, Mutilated (teeth missing before treatment), Problem cases.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46284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a:t>This will be your</a:t>
            </a:r>
            <a:r>
              <a:rPr lang="en-US" baseline="0" dirty="0"/>
              <a:t> Case Description Summary sheet.  This sheet will go on the inside of the notebook front cover and provide and more detailed description of your patient for review.</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20988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1192213"/>
            <a:ext cx="4289425" cy="3217862"/>
          </a:xfrm>
        </p:spPr>
      </p:sp>
      <p:sp>
        <p:nvSpPr>
          <p:cNvPr id="3" name="Notes Placeholder 2"/>
          <p:cNvSpPr>
            <a:spLocks noGrp="1"/>
          </p:cNvSpPr>
          <p:nvPr>
            <p:ph type="body" idx="1"/>
          </p:nvPr>
        </p:nvSpPr>
        <p:spPr/>
        <p:txBody>
          <a:bodyPr/>
          <a:lstStyle/>
          <a:p>
            <a:r>
              <a:rPr lang="en-US" dirty="0"/>
              <a:t>This will be your</a:t>
            </a:r>
            <a:r>
              <a:rPr lang="en-US" baseline="0" dirty="0"/>
              <a:t> Case Description Summary sheet.  This sheet will go on the inside of the notebook front cover and provide and more detailed description of your patient for review.</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23358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4426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685664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869091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3038" y="1171575"/>
            <a:ext cx="4216400" cy="3162300"/>
          </a:xfrm>
        </p:spPr>
      </p:sp>
      <p:sp>
        <p:nvSpPr>
          <p:cNvPr id="3" name="Notes Placeholder 2"/>
          <p:cNvSpPr>
            <a:spLocks noGrp="1"/>
          </p:cNvSpPr>
          <p:nvPr>
            <p:ph type="body" idx="1"/>
          </p:nvPr>
        </p:nvSpPr>
        <p:spPr/>
        <p:txBody>
          <a:bodyPr/>
          <a:lstStyle/>
          <a:p>
            <a:pPr defTabSz="941192">
              <a:defRPr/>
            </a:pPr>
            <a:r>
              <a:rPr lang="en-US" dirty="0"/>
              <a:t>To change the picture,</a:t>
            </a:r>
            <a:r>
              <a:rPr lang="en-US" baseline="0" dirty="0"/>
              <a:t> right click on the picture or photos and choose change picture.  (You can choose change picture from the format picture menu as well)  Select the file or picture that you want to replace the photos with from your computer.  The “virtual labels” are moveable or not set so that you may move them as needed for your photos.  Simply change the name, the date, and the age in the label.  You can copy and paste this label into the other slides to save time or retype the information.  If you copy and paste the label, you will need to copy and paste the “black dot” as well.  FOR TRACINGS- your imaging program can export these as jpegs or these can be printed to a pdf file and exported as a jpeg or copied as a pdf into the slide.  To get a more proportionate tracing that will overlay your head film, please see the ABO website for details on this procedure.  </a:t>
            </a:r>
            <a:endParaRPr lang="en-US" dirty="0"/>
          </a:p>
          <a:p>
            <a:endParaRPr lang="en-US" dirty="0"/>
          </a:p>
        </p:txBody>
      </p:sp>
      <p:sp>
        <p:nvSpPr>
          <p:cNvPr id="4" name="Slide Number Placeholder 3"/>
          <p:cNvSpPr>
            <a:spLocks noGrp="1"/>
          </p:cNvSpPr>
          <p:nvPr>
            <p:ph type="sldNum" sz="quarter" idx="10"/>
          </p:nvPr>
        </p:nvSpPr>
        <p:spPr/>
        <p:txBody>
          <a:bodyPr/>
          <a:lstStyle/>
          <a:p>
            <a:fld id="{EF5C3873-3CCB-45FA-B9FD-0F6B7F9CA3FE}"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716968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999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071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04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948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28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4927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94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823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194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71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5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487B7C-07ED-464B-8420-4AA05A59C63B}" type="datetimeFigureOut">
              <a:rPr lang="en-US" smtClean="0">
                <a:solidFill>
                  <a:prstClr val="black">
                    <a:tint val="75000"/>
                  </a:prstClr>
                </a:solidFill>
              </a:rPr>
              <a:pPr/>
              <a:t>10/7/25</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8A0DE-67ED-4D30-8ECD-D197889CBD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8684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os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xorthostudy@gmail.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tosc.or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xorthostudy@gmail.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tosc.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xorthostudy@gmail.com"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osc.or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xorthostudy@gmail.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tosc.org/"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txorthostudy@gmail.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7736"/>
            <a:ext cx="7772400" cy="1018164"/>
          </a:xfrm>
        </p:spPr>
        <p:txBody>
          <a:bodyPr>
            <a:normAutofit/>
          </a:bodyPr>
          <a:lstStyle/>
          <a:p>
            <a:r>
              <a:rPr lang="en-US" dirty="0"/>
              <a:t>TOSC Printout Template</a:t>
            </a:r>
          </a:p>
        </p:txBody>
      </p:sp>
      <p:sp>
        <p:nvSpPr>
          <p:cNvPr id="3" name="Subtitle 2"/>
          <p:cNvSpPr>
            <a:spLocks noGrp="1"/>
          </p:cNvSpPr>
          <p:nvPr>
            <p:ph type="subTitle" idx="1"/>
          </p:nvPr>
        </p:nvSpPr>
        <p:spPr>
          <a:xfrm>
            <a:off x="1143000" y="1669838"/>
            <a:ext cx="6858000" cy="595889"/>
          </a:xfrm>
        </p:spPr>
        <p:txBody>
          <a:bodyPr/>
          <a:lstStyle/>
          <a:p>
            <a:r>
              <a:rPr lang="en-US" dirty="0"/>
              <a:t>Follow instructions in the notes under the slides</a:t>
            </a:r>
          </a:p>
        </p:txBody>
      </p:sp>
      <p:sp>
        <p:nvSpPr>
          <p:cNvPr id="5" name="TextBox 4"/>
          <p:cNvSpPr txBox="1"/>
          <p:nvPr/>
        </p:nvSpPr>
        <p:spPr>
          <a:xfrm>
            <a:off x="1575374" y="6249483"/>
            <a:ext cx="6365241" cy="461665"/>
          </a:xfrm>
          <a:prstGeom prst="rect">
            <a:avLst/>
          </a:prstGeom>
          <a:noFill/>
        </p:spPr>
        <p:txBody>
          <a:bodyPr wrap="square" rtlCol="0">
            <a:spAutoFit/>
          </a:bodyPr>
          <a:lstStyle/>
          <a:p>
            <a:r>
              <a:rPr lang="en-US" sz="1200" dirty="0"/>
              <a:t>9901 Brodie Lane, Ste 160 #257	</a:t>
            </a:r>
            <a:r>
              <a:rPr lang="en-US" sz="1200" dirty="0">
                <a:hlinkClick r:id="rId3"/>
              </a:rPr>
              <a:t>www.tosc.org</a:t>
            </a:r>
            <a:r>
              <a:rPr lang="en-US" sz="1200" dirty="0"/>
              <a:t>		</a:t>
            </a:r>
            <a:r>
              <a:rPr lang="en-US" sz="1200" dirty="0">
                <a:hlinkClick r:id="rId4"/>
              </a:rPr>
              <a:t>txorthostudy@gmail.com</a:t>
            </a:r>
            <a:r>
              <a:rPr lang="en-US" sz="1200" dirty="0"/>
              <a:t> </a:t>
            </a:r>
          </a:p>
          <a:p>
            <a:r>
              <a:rPr lang="en-US" sz="1200" dirty="0"/>
              <a:t>Austin, </a:t>
            </a:r>
            <a:r>
              <a:rPr lang="en-US" sz="1200" dirty="0" err="1"/>
              <a:t>Tx</a:t>
            </a:r>
            <a:r>
              <a:rPr lang="en-US" sz="1200" dirty="0"/>
              <a:t> 78748</a:t>
            </a:r>
          </a:p>
        </p:txBody>
      </p:sp>
      <p:pic>
        <p:nvPicPr>
          <p:cNvPr id="6" name="Picture 5" descr="A logo for a medical clinic&#10;&#10;AI-generated content may be incorrect.">
            <a:extLst>
              <a:ext uri="{FF2B5EF4-FFF2-40B4-BE49-F238E27FC236}">
                <a16:creationId xmlns:a16="http://schemas.microsoft.com/office/drawing/2014/main" id="{1F42C445-4CF1-30A5-79F0-74E5685AAE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75374" y="1967782"/>
            <a:ext cx="5983900" cy="4303948"/>
          </a:xfrm>
          <a:prstGeom prst="rect">
            <a:avLst/>
          </a:prstGeom>
        </p:spPr>
      </p:pic>
    </p:spTree>
    <p:extLst>
      <p:ext uri="{BB962C8B-B14F-4D97-AF65-F5344CB8AC3E}">
        <p14:creationId xmlns:p14="http://schemas.microsoft.com/office/powerpoint/2010/main" val="82930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3849" y="489326"/>
            <a:ext cx="7962181" cy="6134191"/>
          </a:xfrm>
          <a:prstGeom prst="rect">
            <a:avLst/>
          </a:prstGeom>
        </p:spPr>
      </p:pic>
      <p:sp>
        <p:nvSpPr>
          <p:cNvPr id="5" name="TextBox 4"/>
          <p:cNvSpPr txBox="1"/>
          <p:nvPr/>
        </p:nvSpPr>
        <p:spPr>
          <a:xfrm>
            <a:off x="3207885" y="429054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56670" y="4564796"/>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0"/>
            <a:ext cx="2728249" cy="120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823932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4149" y="1172607"/>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33596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943" y="304810"/>
            <a:ext cx="8702116" cy="6245651"/>
          </a:xfrm>
          <a:prstGeom prst="rect">
            <a:avLst/>
          </a:prstGeom>
        </p:spPr>
      </p:pic>
      <p:sp>
        <p:nvSpPr>
          <p:cNvPr id="7" name="TextBox 6"/>
          <p:cNvSpPr txBox="1"/>
          <p:nvPr/>
        </p:nvSpPr>
        <p:spPr>
          <a:xfrm>
            <a:off x="221353" y="5811790"/>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70143" y="6072664"/>
            <a:ext cx="230660" cy="2169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903557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40912" y="198189"/>
            <a:ext cx="5733535" cy="6474938"/>
          </a:xfrm>
          <a:prstGeom prst="rect">
            <a:avLst/>
          </a:prstGeom>
        </p:spPr>
      </p:pic>
      <p:sp>
        <p:nvSpPr>
          <p:cNvPr id="7" name="TextBox 6"/>
          <p:cNvSpPr txBox="1"/>
          <p:nvPr/>
        </p:nvSpPr>
        <p:spPr>
          <a:xfrm>
            <a:off x="132658" y="572049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73238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278" t="110" b="2060"/>
          <a:stretch/>
        </p:blipFill>
        <p:spPr>
          <a:xfrm>
            <a:off x="181155" y="163902"/>
            <a:ext cx="8844608" cy="6556075"/>
          </a:xfrm>
          <a:prstGeom prst="rect">
            <a:avLst/>
          </a:prstGeom>
        </p:spPr>
      </p:pic>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93" y="599216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062704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Progress Records</a:t>
            </a:r>
          </a:p>
        </p:txBody>
      </p:sp>
      <p:sp>
        <p:nvSpPr>
          <p:cNvPr id="3" name="Subtitle 2"/>
          <p:cNvSpPr>
            <a:spLocks noGrp="1"/>
          </p:cNvSpPr>
          <p:nvPr>
            <p:ph type="subTitle" idx="1"/>
          </p:nvPr>
        </p:nvSpPr>
        <p:spPr/>
        <p:txBody>
          <a:bodyPr/>
          <a:lstStyle/>
          <a:p>
            <a:r>
              <a:rPr lang="en-US" dirty="0"/>
              <a:t>Follow instructions in the notes under the slides</a:t>
            </a:r>
          </a:p>
        </p:txBody>
      </p:sp>
    </p:spTree>
    <p:extLst>
      <p:ext uri="{BB962C8B-B14F-4D97-AF65-F5344CB8AC3E}">
        <p14:creationId xmlns:p14="http://schemas.microsoft.com/office/powerpoint/2010/main" val="484801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441" y="291404"/>
            <a:ext cx="8041842" cy="635605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0864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1441" y="291404"/>
            <a:ext cx="8041842" cy="635605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68408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08" y="1484873"/>
            <a:ext cx="8962029" cy="3772931"/>
          </a:xfrm>
          <a:prstGeom prst="rect">
            <a:avLst/>
          </a:prstGeom>
        </p:spPr>
      </p:pic>
      <p:sp>
        <p:nvSpPr>
          <p:cNvPr id="7" name="TextBox 6"/>
          <p:cNvSpPr txBox="1"/>
          <p:nvPr/>
        </p:nvSpPr>
        <p:spPr>
          <a:xfrm>
            <a:off x="134722" y="568650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280710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149" y="1172607"/>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086052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6200000">
            <a:off x="2564569" y="2991934"/>
            <a:ext cx="3454880" cy="532928"/>
          </a:xfrm>
        </p:spPr>
        <p:txBody>
          <a:bodyPr>
            <a:normAutofit/>
          </a:bodyPr>
          <a:lstStyle/>
          <a:p>
            <a:r>
              <a:rPr lang="en-US" sz="2400" dirty="0"/>
              <a:t>Doctor Name</a:t>
            </a:r>
          </a:p>
        </p:txBody>
      </p:sp>
      <p:sp>
        <p:nvSpPr>
          <p:cNvPr id="5" name="Subtitle 2"/>
          <p:cNvSpPr txBox="1">
            <a:spLocks/>
          </p:cNvSpPr>
          <p:nvPr/>
        </p:nvSpPr>
        <p:spPr>
          <a:xfrm rot="16200000">
            <a:off x="3812053"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Case Type</a:t>
            </a:r>
          </a:p>
        </p:txBody>
      </p:sp>
      <p:sp>
        <p:nvSpPr>
          <p:cNvPr id="6" name="Subtitle 2"/>
          <p:cNvSpPr txBox="1">
            <a:spLocks/>
          </p:cNvSpPr>
          <p:nvPr/>
        </p:nvSpPr>
        <p:spPr>
          <a:xfrm rot="16200000">
            <a:off x="4962151"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Meeting Location</a:t>
            </a:r>
          </a:p>
        </p:txBody>
      </p:sp>
      <p:sp>
        <p:nvSpPr>
          <p:cNvPr id="7" name="Subtitle 2"/>
          <p:cNvSpPr txBox="1">
            <a:spLocks/>
          </p:cNvSpPr>
          <p:nvPr/>
        </p:nvSpPr>
        <p:spPr>
          <a:xfrm rot="16200000">
            <a:off x="6121878" y="2960453"/>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Meeting Date</a:t>
            </a:r>
          </a:p>
        </p:txBody>
      </p:sp>
      <p:sp>
        <p:nvSpPr>
          <p:cNvPr id="9" name="TextBox 8"/>
          <p:cNvSpPr txBox="1"/>
          <p:nvPr/>
        </p:nvSpPr>
        <p:spPr>
          <a:xfrm rot="16200000">
            <a:off x="5530713" y="3174288"/>
            <a:ext cx="6365241" cy="461665"/>
          </a:xfrm>
          <a:prstGeom prst="rect">
            <a:avLst/>
          </a:prstGeom>
          <a:noFill/>
        </p:spPr>
        <p:txBody>
          <a:bodyPr wrap="square" rtlCol="0">
            <a:spAutoFit/>
          </a:bodyPr>
          <a:lstStyle/>
          <a:p>
            <a:r>
              <a:rPr lang="en-US" sz="1200" dirty="0"/>
              <a:t>9901 Brodie Lane, Ste 160 #257	</a:t>
            </a:r>
            <a:r>
              <a:rPr lang="en-US" sz="1200" dirty="0">
                <a:hlinkClick r:id="rId3"/>
              </a:rPr>
              <a:t>www.tosc.org</a:t>
            </a:r>
            <a:r>
              <a:rPr lang="en-US" sz="1200" dirty="0"/>
              <a:t>		</a:t>
            </a:r>
            <a:r>
              <a:rPr lang="en-US" sz="1200" dirty="0">
                <a:hlinkClick r:id="rId4"/>
              </a:rPr>
              <a:t>txorthostudy@gmail.com</a:t>
            </a:r>
            <a:r>
              <a:rPr lang="en-US" sz="1200" dirty="0"/>
              <a:t> </a:t>
            </a:r>
          </a:p>
          <a:p>
            <a:r>
              <a:rPr lang="en-US" sz="1200" dirty="0"/>
              <a:t>Austin, </a:t>
            </a:r>
            <a:r>
              <a:rPr lang="en-US" sz="1200" dirty="0" err="1"/>
              <a:t>Tx</a:t>
            </a:r>
            <a:r>
              <a:rPr lang="en-US" sz="1200" dirty="0"/>
              <a:t> 78748</a:t>
            </a:r>
          </a:p>
        </p:txBody>
      </p:sp>
      <p:pic>
        <p:nvPicPr>
          <p:cNvPr id="3" name="Picture 2" descr="A logo for a medical clinic&#10;&#10;AI-generated content may be incorrect.">
            <a:extLst>
              <a:ext uri="{FF2B5EF4-FFF2-40B4-BE49-F238E27FC236}">
                <a16:creationId xmlns:a16="http://schemas.microsoft.com/office/drawing/2014/main" id="{C06BF86C-D4E1-748F-37F3-4A3974B174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89207" y="2245685"/>
            <a:ext cx="3290390" cy="2366629"/>
          </a:xfrm>
          <a:prstGeom prst="rect">
            <a:avLst/>
          </a:prstGeom>
        </p:spPr>
      </p:pic>
    </p:spTree>
    <p:extLst>
      <p:ext uri="{BB962C8B-B14F-4D97-AF65-F5344CB8AC3E}">
        <p14:creationId xmlns:p14="http://schemas.microsoft.com/office/powerpoint/2010/main" val="3492335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299" y="515517"/>
            <a:ext cx="8793415" cy="5988909"/>
          </a:xfrm>
          <a:prstGeom prst="rect">
            <a:avLst/>
          </a:prstGeom>
        </p:spPr>
      </p:pic>
      <p:sp>
        <p:nvSpPr>
          <p:cNvPr id="5" name="TextBox 4"/>
          <p:cNvSpPr txBox="1"/>
          <p:nvPr/>
        </p:nvSpPr>
        <p:spPr>
          <a:xfrm>
            <a:off x="175299" y="58050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882624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943" y="304810"/>
            <a:ext cx="8702116" cy="6245651"/>
          </a:xfrm>
          <a:prstGeom prst="rect">
            <a:avLst/>
          </a:prstGeom>
        </p:spPr>
      </p:pic>
      <p:sp>
        <p:nvSpPr>
          <p:cNvPr id="7" name="TextBox 6"/>
          <p:cNvSpPr txBox="1"/>
          <p:nvPr/>
        </p:nvSpPr>
        <p:spPr>
          <a:xfrm>
            <a:off x="221353" y="5811790"/>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70143" y="6072664"/>
            <a:ext cx="230660" cy="21692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99898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78447" y="289649"/>
            <a:ext cx="6013621" cy="6168480"/>
          </a:xfrm>
          <a:prstGeom prst="rect">
            <a:avLst/>
          </a:prstGeom>
        </p:spPr>
      </p:pic>
      <p:sp>
        <p:nvSpPr>
          <p:cNvPr id="5" name="TextBox 4"/>
          <p:cNvSpPr txBox="1"/>
          <p:nvPr/>
        </p:nvSpPr>
        <p:spPr>
          <a:xfrm>
            <a:off x="134716" y="57194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231907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40912" y="198189"/>
            <a:ext cx="5733535" cy="6474938"/>
          </a:xfrm>
          <a:prstGeom prst="rect">
            <a:avLst/>
          </a:prstGeom>
        </p:spPr>
      </p:pic>
      <p:sp>
        <p:nvSpPr>
          <p:cNvPr id="7" name="TextBox 6"/>
          <p:cNvSpPr txBox="1"/>
          <p:nvPr/>
        </p:nvSpPr>
        <p:spPr>
          <a:xfrm>
            <a:off x="132658" y="572049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021653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93" y="599216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Progress</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5" name="Picture 4"/>
          <p:cNvPicPr>
            <a:picLocks noChangeAspect="1"/>
          </p:cNvPicPr>
          <p:nvPr/>
        </p:nvPicPr>
        <p:blipFill>
          <a:blip r:embed="rId3"/>
          <a:stretch>
            <a:fillRect/>
          </a:stretch>
        </p:blipFill>
        <p:spPr>
          <a:xfrm>
            <a:off x="3023292" y="182435"/>
            <a:ext cx="5647597" cy="6548398"/>
          </a:xfrm>
          <a:prstGeom prst="rect">
            <a:avLst/>
          </a:prstGeom>
        </p:spPr>
      </p:pic>
    </p:spTree>
    <p:extLst>
      <p:ext uri="{BB962C8B-B14F-4D97-AF65-F5344CB8AC3E}">
        <p14:creationId xmlns:p14="http://schemas.microsoft.com/office/powerpoint/2010/main" val="1707622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Phase I Records</a:t>
            </a:r>
          </a:p>
        </p:txBody>
      </p:sp>
      <p:sp>
        <p:nvSpPr>
          <p:cNvPr id="3" name="Subtitle 2"/>
          <p:cNvSpPr>
            <a:spLocks noGrp="1"/>
          </p:cNvSpPr>
          <p:nvPr>
            <p:ph type="subTitle" idx="1"/>
          </p:nvPr>
        </p:nvSpPr>
        <p:spPr/>
        <p:txBody>
          <a:bodyPr/>
          <a:lstStyle/>
          <a:p>
            <a:r>
              <a:rPr lang="en-US" dirty="0"/>
              <a:t>Follow instructions in the notes under the slides</a:t>
            </a:r>
          </a:p>
        </p:txBody>
      </p:sp>
    </p:spTree>
    <p:extLst>
      <p:ext uri="{BB962C8B-B14F-4D97-AF65-F5344CB8AC3E}">
        <p14:creationId xmlns:p14="http://schemas.microsoft.com/office/powerpoint/2010/main" val="101346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567" y="241477"/>
            <a:ext cx="7979435" cy="6305972"/>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714517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0008" y="1913582"/>
            <a:ext cx="8962029" cy="3772931"/>
          </a:xfrm>
          <a:prstGeom prst="rect">
            <a:avLst/>
          </a:prstGeom>
        </p:spPr>
      </p:pic>
      <p:sp>
        <p:nvSpPr>
          <p:cNvPr id="7" name="TextBox 6"/>
          <p:cNvSpPr txBox="1"/>
          <p:nvPr/>
        </p:nvSpPr>
        <p:spPr>
          <a:xfrm>
            <a:off x="134718" y="5686509"/>
            <a:ext cx="333341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572703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5299" y="515517"/>
            <a:ext cx="8793415" cy="5988909"/>
          </a:xfrm>
          <a:prstGeom prst="rect">
            <a:avLst/>
          </a:prstGeom>
        </p:spPr>
      </p:pic>
      <p:sp>
        <p:nvSpPr>
          <p:cNvPr id="5" name="TextBox 4"/>
          <p:cNvSpPr txBox="1"/>
          <p:nvPr/>
        </p:nvSpPr>
        <p:spPr>
          <a:xfrm>
            <a:off x="175299" y="5857833"/>
            <a:ext cx="307865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64522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09531" y="304804"/>
            <a:ext cx="5956679" cy="6154357"/>
          </a:xfrm>
          <a:prstGeom prst="rect">
            <a:avLst/>
          </a:prstGeom>
        </p:spPr>
      </p:pic>
      <p:sp>
        <p:nvSpPr>
          <p:cNvPr id="7" name="TextBox 6"/>
          <p:cNvSpPr txBox="1"/>
          <p:nvPr/>
        </p:nvSpPr>
        <p:spPr>
          <a:xfrm>
            <a:off x="132654" y="5720493"/>
            <a:ext cx="3203670"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1449" y="5974500"/>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07966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0166" y="728817"/>
            <a:ext cx="8833449" cy="1107996"/>
          </a:xfrm>
          <a:prstGeom prst="rect">
            <a:avLst/>
          </a:prstGeom>
          <a:noFill/>
        </p:spPr>
        <p:txBody>
          <a:bodyPr wrap="square" rtlCol="0">
            <a:spAutoFit/>
          </a:bodyPr>
          <a:lstStyle/>
          <a:p>
            <a:r>
              <a:rPr lang="en-US" sz="6600" dirty="0">
                <a:solidFill>
                  <a:schemeClr val="bg1">
                    <a:lumMod val="85000"/>
                  </a:schemeClr>
                </a:solidFill>
              </a:rPr>
              <a:t>Notebook Cover Example</a:t>
            </a:r>
          </a:p>
        </p:txBody>
      </p:sp>
      <p:sp>
        <p:nvSpPr>
          <p:cNvPr id="2" name="Title 1"/>
          <p:cNvSpPr>
            <a:spLocks noGrp="1"/>
          </p:cNvSpPr>
          <p:nvPr>
            <p:ph type="ctrTitle"/>
          </p:nvPr>
        </p:nvSpPr>
        <p:spPr>
          <a:xfrm rot="16200000">
            <a:off x="2564569" y="2991934"/>
            <a:ext cx="3454880" cy="532928"/>
          </a:xfrm>
        </p:spPr>
        <p:txBody>
          <a:bodyPr>
            <a:normAutofit/>
          </a:bodyPr>
          <a:lstStyle/>
          <a:p>
            <a:r>
              <a:rPr lang="en-US" sz="2400" dirty="0"/>
              <a:t>Devek Frech</a:t>
            </a:r>
          </a:p>
        </p:txBody>
      </p:sp>
      <p:sp>
        <p:nvSpPr>
          <p:cNvPr id="5" name="Subtitle 2"/>
          <p:cNvSpPr txBox="1">
            <a:spLocks/>
          </p:cNvSpPr>
          <p:nvPr/>
        </p:nvSpPr>
        <p:spPr>
          <a:xfrm rot="16200000">
            <a:off x="3812053"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Non-extraction</a:t>
            </a:r>
          </a:p>
        </p:txBody>
      </p:sp>
      <p:sp>
        <p:nvSpPr>
          <p:cNvPr id="6" name="Subtitle 2"/>
          <p:cNvSpPr txBox="1">
            <a:spLocks/>
          </p:cNvSpPr>
          <p:nvPr/>
        </p:nvSpPr>
        <p:spPr>
          <a:xfrm rot="16200000">
            <a:off x="4962151" y="2960452"/>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San Antonio</a:t>
            </a:r>
          </a:p>
        </p:txBody>
      </p:sp>
      <p:sp>
        <p:nvSpPr>
          <p:cNvPr id="7" name="Subtitle 2"/>
          <p:cNvSpPr txBox="1">
            <a:spLocks/>
          </p:cNvSpPr>
          <p:nvPr/>
        </p:nvSpPr>
        <p:spPr>
          <a:xfrm rot="16200000">
            <a:off x="6121878" y="2960453"/>
            <a:ext cx="2997679" cy="595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January 26-29, 2017</a:t>
            </a:r>
          </a:p>
        </p:txBody>
      </p:sp>
      <p:sp>
        <p:nvSpPr>
          <p:cNvPr id="8" name="TextBox 7"/>
          <p:cNvSpPr txBox="1"/>
          <p:nvPr/>
        </p:nvSpPr>
        <p:spPr>
          <a:xfrm rot="16200000">
            <a:off x="5530713" y="3174288"/>
            <a:ext cx="6365241" cy="461665"/>
          </a:xfrm>
          <a:prstGeom prst="rect">
            <a:avLst/>
          </a:prstGeom>
          <a:noFill/>
        </p:spPr>
        <p:txBody>
          <a:bodyPr wrap="square" rtlCol="0">
            <a:spAutoFit/>
          </a:bodyPr>
          <a:lstStyle/>
          <a:p>
            <a:r>
              <a:rPr lang="en-US" sz="1200" dirty="0"/>
              <a:t>9901 Brodie Lane, Ste 160 #257	</a:t>
            </a:r>
            <a:r>
              <a:rPr lang="en-US" sz="1200" dirty="0">
                <a:hlinkClick r:id="rId3"/>
              </a:rPr>
              <a:t>www.tosc.org</a:t>
            </a:r>
            <a:r>
              <a:rPr lang="en-US" sz="1200" dirty="0"/>
              <a:t>		</a:t>
            </a:r>
            <a:r>
              <a:rPr lang="en-US" sz="1200" dirty="0">
                <a:hlinkClick r:id="rId4"/>
              </a:rPr>
              <a:t>txorthostudy@gmail.com</a:t>
            </a:r>
            <a:r>
              <a:rPr lang="en-US" sz="1200" dirty="0"/>
              <a:t> </a:t>
            </a:r>
          </a:p>
          <a:p>
            <a:r>
              <a:rPr lang="en-US" sz="1200" dirty="0"/>
              <a:t>Austin, </a:t>
            </a:r>
            <a:r>
              <a:rPr lang="en-US" sz="1200" dirty="0" err="1"/>
              <a:t>Tx</a:t>
            </a:r>
            <a:r>
              <a:rPr lang="en-US" sz="1200" dirty="0"/>
              <a:t> 78748</a:t>
            </a:r>
          </a:p>
        </p:txBody>
      </p:sp>
      <p:pic>
        <p:nvPicPr>
          <p:cNvPr id="4" name="Picture 3" descr="A logo for a medical clinic&#10;&#10;AI-generated content may be incorrect.">
            <a:extLst>
              <a:ext uri="{FF2B5EF4-FFF2-40B4-BE49-F238E27FC236}">
                <a16:creationId xmlns:a16="http://schemas.microsoft.com/office/drawing/2014/main" id="{0219CAEE-AE3D-F1DF-E4E5-9AB75922A3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89207" y="2245685"/>
            <a:ext cx="3290390" cy="2366629"/>
          </a:xfrm>
          <a:prstGeom prst="rect">
            <a:avLst/>
          </a:prstGeom>
        </p:spPr>
      </p:pic>
    </p:spTree>
    <p:extLst>
      <p:ext uri="{BB962C8B-B14F-4D97-AF65-F5344CB8AC3E}">
        <p14:creationId xmlns:p14="http://schemas.microsoft.com/office/powerpoint/2010/main" val="891514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2860" y="423748"/>
            <a:ext cx="7798280" cy="6097823"/>
          </a:xfrm>
          <a:prstGeom prst="rect">
            <a:avLst/>
          </a:prstGeom>
        </p:spPr>
      </p:pic>
      <p:sp>
        <p:nvSpPr>
          <p:cNvPr id="5" name="TextBox 4"/>
          <p:cNvSpPr txBox="1"/>
          <p:nvPr/>
        </p:nvSpPr>
        <p:spPr>
          <a:xfrm>
            <a:off x="3173248" y="4279470"/>
            <a:ext cx="279751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56670" y="4544551"/>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78428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149" y="1386794"/>
            <a:ext cx="8826085" cy="4413043"/>
          </a:xfrm>
          <a:prstGeom prst="rect">
            <a:avLst/>
          </a:prstGeom>
        </p:spPr>
      </p:pic>
      <p:sp>
        <p:nvSpPr>
          <p:cNvPr id="7" name="TextBox 6"/>
          <p:cNvSpPr txBox="1"/>
          <p:nvPr/>
        </p:nvSpPr>
        <p:spPr>
          <a:xfrm>
            <a:off x="299478" y="5799829"/>
            <a:ext cx="2987423"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915701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943" y="304810"/>
            <a:ext cx="8702116" cy="6245651"/>
          </a:xfrm>
          <a:prstGeom prst="rect">
            <a:avLst/>
          </a:prstGeom>
        </p:spPr>
      </p:pic>
      <p:sp>
        <p:nvSpPr>
          <p:cNvPr id="7" name="TextBox 6"/>
          <p:cNvSpPr txBox="1"/>
          <p:nvPr/>
        </p:nvSpPr>
        <p:spPr>
          <a:xfrm>
            <a:off x="220947" y="5903868"/>
            <a:ext cx="295021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580722" y="6164742"/>
            <a:ext cx="230660" cy="21692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173430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03374" y="371796"/>
            <a:ext cx="5461688" cy="6086337"/>
          </a:xfrm>
          <a:prstGeom prst="rect">
            <a:avLst/>
          </a:prstGeom>
        </p:spPr>
      </p:pic>
      <p:sp>
        <p:nvSpPr>
          <p:cNvPr id="5" name="TextBox 4"/>
          <p:cNvSpPr txBox="1"/>
          <p:nvPr/>
        </p:nvSpPr>
        <p:spPr>
          <a:xfrm>
            <a:off x="134712" y="5719465"/>
            <a:ext cx="3102758"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457384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86" y="5126337"/>
            <a:ext cx="3003905"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003898"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5" name="Picture 4"/>
          <p:cNvPicPr>
            <a:picLocks noChangeAspect="1"/>
          </p:cNvPicPr>
          <p:nvPr/>
        </p:nvPicPr>
        <p:blipFill>
          <a:blip r:embed="rId2"/>
          <a:stretch>
            <a:fillRect/>
          </a:stretch>
        </p:blipFill>
        <p:spPr>
          <a:xfrm>
            <a:off x="3023292" y="182435"/>
            <a:ext cx="5647597" cy="6548398"/>
          </a:xfrm>
          <a:prstGeom prst="rect">
            <a:avLst/>
          </a:prstGeom>
        </p:spPr>
      </p:pic>
    </p:spTree>
    <p:extLst>
      <p:ext uri="{BB962C8B-B14F-4D97-AF65-F5344CB8AC3E}">
        <p14:creationId xmlns:p14="http://schemas.microsoft.com/office/powerpoint/2010/main" val="1147302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83" y="5126337"/>
            <a:ext cx="3053330"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053324"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2 Final</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3262183" y="300797"/>
            <a:ext cx="5244052" cy="6176037"/>
          </a:xfrm>
          <a:prstGeom prst="rect">
            <a:avLst/>
          </a:prstGeom>
        </p:spPr>
      </p:pic>
      <p:sp>
        <p:nvSpPr>
          <p:cNvPr id="10" name="TextBox 9"/>
          <p:cNvSpPr txBox="1"/>
          <p:nvPr/>
        </p:nvSpPr>
        <p:spPr>
          <a:xfrm>
            <a:off x="46314" y="4211077"/>
            <a:ext cx="3026403"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Phase I Initial</a:t>
            </a:r>
          </a:p>
          <a:p>
            <a:endParaRPr lang="en-US" sz="1400" dirty="0">
              <a:solidFill>
                <a:prstClr val="black"/>
              </a:solidFill>
            </a:endParaRPr>
          </a:p>
          <a:p>
            <a:r>
              <a:rPr lang="en-US" sz="1400" dirty="0">
                <a:solidFill>
                  <a:prstClr val="black"/>
                </a:solidFill>
              </a:rPr>
              <a:t>Date		Age</a:t>
            </a:r>
          </a:p>
        </p:txBody>
      </p:sp>
      <p:sp>
        <p:nvSpPr>
          <p:cNvPr id="11" name="Oval 10"/>
          <p:cNvSpPr/>
          <p:nvPr/>
        </p:nvSpPr>
        <p:spPr>
          <a:xfrm>
            <a:off x="1267727" y="4465083"/>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774794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Post-treatment</a:t>
            </a:r>
          </a:p>
        </p:txBody>
      </p:sp>
      <p:sp>
        <p:nvSpPr>
          <p:cNvPr id="3" name="Subtitle 2"/>
          <p:cNvSpPr>
            <a:spLocks noGrp="1"/>
          </p:cNvSpPr>
          <p:nvPr>
            <p:ph type="subTitle" idx="1"/>
          </p:nvPr>
        </p:nvSpPr>
        <p:spPr/>
        <p:txBody>
          <a:bodyPr/>
          <a:lstStyle/>
          <a:p>
            <a:r>
              <a:rPr lang="en-US" dirty="0"/>
              <a:t>Follow instructions in the notes under the slides</a:t>
            </a:r>
          </a:p>
        </p:txBody>
      </p:sp>
    </p:spTree>
    <p:extLst>
      <p:ext uri="{BB962C8B-B14F-4D97-AF65-F5344CB8AC3E}">
        <p14:creationId xmlns:p14="http://schemas.microsoft.com/office/powerpoint/2010/main" val="2693087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2286" y="448574"/>
            <a:ext cx="7875917" cy="6119652"/>
          </a:xfrm>
          <a:prstGeom prst="rect">
            <a:avLst/>
          </a:prstGeom>
        </p:spPr>
      </p:pic>
      <p:sp>
        <p:nvSpPr>
          <p:cNvPr id="5" name="TextBox 4"/>
          <p:cNvSpPr txBox="1"/>
          <p:nvPr/>
        </p:nvSpPr>
        <p:spPr>
          <a:xfrm>
            <a:off x="3207885" y="429054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168346" y="4533476"/>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980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23427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4149" y="1386794"/>
            <a:ext cx="8826085" cy="4413043"/>
          </a:xfrm>
          <a:prstGeom prst="rect">
            <a:avLst/>
          </a:prstGeom>
        </p:spPr>
      </p:pic>
      <p:sp>
        <p:nvSpPr>
          <p:cNvPr id="7" name="TextBox 6"/>
          <p:cNvSpPr txBox="1"/>
          <p:nvPr/>
        </p:nvSpPr>
        <p:spPr>
          <a:xfrm>
            <a:off x="299478" y="579982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32938" y="6053837"/>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2933696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0943" y="304810"/>
            <a:ext cx="8702116" cy="6245651"/>
          </a:xfrm>
          <a:prstGeom prst="rect">
            <a:avLst/>
          </a:prstGeom>
        </p:spPr>
      </p:pic>
      <p:sp>
        <p:nvSpPr>
          <p:cNvPr id="7" name="TextBox 6"/>
          <p:cNvSpPr txBox="1"/>
          <p:nvPr/>
        </p:nvSpPr>
        <p:spPr>
          <a:xfrm>
            <a:off x="220947" y="5903868"/>
            <a:ext cx="3131451"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671338" y="6164742"/>
            <a:ext cx="230660" cy="216923"/>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67133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rot="16200000">
            <a:off x="513483" y="2991931"/>
            <a:ext cx="3454880" cy="532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Patient Name</a:t>
            </a:r>
          </a:p>
        </p:txBody>
      </p:sp>
      <p:sp>
        <p:nvSpPr>
          <p:cNvPr id="9" name="Rectangle 8"/>
          <p:cNvSpPr/>
          <p:nvPr/>
        </p:nvSpPr>
        <p:spPr>
          <a:xfrm rot="16200000">
            <a:off x="2369516" y="719237"/>
            <a:ext cx="5507341" cy="5078313"/>
          </a:xfrm>
          <a:prstGeom prst="rect">
            <a:avLst/>
          </a:prstGeom>
        </p:spPr>
        <p:txBody>
          <a:bodyPr wrap="square">
            <a:spAutoFit/>
          </a:bodyPr>
          <a:lstStyle/>
          <a:p>
            <a:r>
              <a:rPr lang="en-US" sz="1200" b="1" dirty="0"/>
              <a:t>Case Description Summary</a:t>
            </a:r>
            <a:br>
              <a:rPr lang="en-US" sz="1200" dirty="0"/>
            </a:br>
            <a:r>
              <a:rPr lang="en-US" sz="1200" dirty="0"/>
              <a:t>1.  Extraction / Non-extraction / Surgery / Mutilated…</a:t>
            </a:r>
            <a:br>
              <a:rPr lang="en-US" sz="1200" dirty="0"/>
            </a:br>
            <a:r>
              <a:rPr lang="en-US" sz="1200" dirty="0"/>
              <a:t>2. Appliances Used: 022 Roth Rx Braces?, TADs, RPE, lingual arch, etc.</a:t>
            </a:r>
            <a:br>
              <a:rPr lang="en-US" sz="1200" dirty="0"/>
            </a:br>
            <a:r>
              <a:rPr lang="en-US" sz="1200" dirty="0"/>
              <a:t>3.  Mechanics Used: Elastics, Anchorage required, etc.</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Case Classification, Timeline, and Retention Details</a:t>
            </a:r>
          </a:p>
          <a:p>
            <a:r>
              <a:rPr lang="en-US" sz="1200" b="1" dirty="0"/>
              <a:t>Case #		#1</a:t>
            </a:r>
          </a:p>
          <a:p>
            <a:r>
              <a:rPr lang="en-US" sz="1200" dirty="0"/>
              <a:t>Beginning age		Years-Months</a:t>
            </a:r>
          </a:p>
          <a:p>
            <a:r>
              <a:rPr lang="en-US" sz="1200" dirty="0"/>
              <a:t>Angle Class		Class I, II, III, …</a:t>
            </a:r>
          </a:p>
          <a:p>
            <a:r>
              <a:rPr lang="en-US" sz="1200" dirty="0"/>
              <a:t>Date Begun		Braces placed: Date Mo / Day / Year</a:t>
            </a:r>
          </a:p>
          <a:p>
            <a:r>
              <a:rPr lang="en-US" sz="1200" dirty="0"/>
              <a:t>Date Finished		Braces, Appliances removed Mo / Day / Year</a:t>
            </a:r>
          </a:p>
          <a:p>
            <a:r>
              <a:rPr lang="en-US" sz="1200" dirty="0"/>
              <a:t>Treatment Time	Length of time in treatment in months</a:t>
            </a:r>
          </a:p>
          <a:p>
            <a:r>
              <a:rPr lang="en-US" sz="1200" dirty="0"/>
              <a:t>Type of Retention	Type of upper retainer</a:t>
            </a:r>
          </a:p>
          <a:p>
            <a:r>
              <a:rPr lang="en-US" sz="1200" dirty="0"/>
              <a:t>		Type of lower retainer</a:t>
            </a:r>
          </a:p>
        </p:txBody>
      </p:sp>
      <p:sp>
        <p:nvSpPr>
          <p:cNvPr id="11" name="TextBox 10"/>
          <p:cNvSpPr txBox="1"/>
          <p:nvPr/>
        </p:nvSpPr>
        <p:spPr>
          <a:xfrm rot="16200000">
            <a:off x="5530713" y="3174288"/>
            <a:ext cx="6365241" cy="461665"/>
          </a:xfrm>
          <a:prstGeom prst="rect">
            <a:avLst/>
          </a:prstGeom>
          <a:noFill/>
        </p:spPr>
        <p:txBody>
          <a:bodyPr wrap="square" rtlCol="0">
            <a:spAutoFit/>
          </a:bodyPr>
          <a:lstStyle/>
          <a:p>
            <a:r>
              <a:rPr lang="en-US" sz="1200" dirty="0"/>
              <a:t>9901 Brodie Lane, Ste 160 #257	</a:t>
            </a:r>
            <a:r>
              <a:rPr lang="en-US" sz="1200" dirty="0">
                <a:hlinkClick r:id="rId3"/>
              </a:rPr>
              <a:t>www.tosc.org</a:t>
            </a:r>
            <a:r>
              <a:rPr lang="en-US" sz="1200" dirty="0"/>
              <a:t>		</a:t>
            </a:r>
            <a:r>
              <a:rPr lang="en-US" sz="1200" dirty="0">
                <a:hlinkClick r:id="rId4"/>
              </a:rPr>
              <a:t>txorthostudy@gmail.com</a:t>
            </a:r>
            <a:r>
              <a:rPr lang="en-US" sz="1200" dirty="0"/>
              <a:t> </a:t>
            </a:r>
          </a:p>
          <a:p>
            <a:r>
              <a:rPr lang="en-US" sz="1200" dirty="0"/>
              <a:t>Austin, </a:t>
            </a:r>
            <a:r>
              <a:rPr lang="en-US" sz="1200" dirty="0" err="1"/>
              <a:t>Tx</a:t>
            </a:r>
            <a:r>
              <a:rPr lang="en-US" sz="1200" dirty="0"/>
              <a:t> 78748</a:t>
            </a:r>
          </a:p>
        </p:txBody>
      </p:sp>
      <p:pic>
        <p:nvPicPr>
          <p:cNvPr id="2" name="Picture 1" descr="A logo for a medical clinic&#10;&#10;AI-generated content may be incorrect.">
            <a:extLst>
              <a:ext uri="{FF2B5EF4-FFF2-40B4-BE49-F238E27FC236}">
                <a16:creationId xmlns:a16="http://schemas.microsoft.com/office/drawing/2014/main" id="{E8F9B0C9-FEBF-3E39-6B6F-5B066315B5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1570" y="2619140"/>
            <a:ext cx="1777545" cy="1278508"/>
          </a:xfrm>
          <a:prstGeom prst="rect">
            <a:avLst/>
          </a:prstGeom>
        </p:spPr>
      </p:pic>
    </p:spTree>
    <p:extLst>
      <p:ext uri="{BB962C8B-B14F-4D97-AF65-F5344CB8AC3E}">
        <p14:creationId xmlns:p14="http://schemas.microsoft.com/office/powerpoint/2010/main" val="20806115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62961" y="313037"/>
            <a:ext cx="5745008" cy="6334898"/>
          </a:xfrm>
          <a:prstGeom prst="rect">
            <a:avLst/>
          </a:prstGeom>
        </p:spPr>
      </p:pic>
      <p:sp>
        <p:nvSpPr>
          <p:cNvPr id="5" name="TextBox 4"/>
          <p:cNvSpPr txBox="1"/>
          <p:nvPr/>
        </p:nvSpPr>
        <p:spPr>
          <a:xfrm>
            <a:off x="134716" y="5719465"/>
            <a:ext cx="317689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Post-treatment</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400114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78"/>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29222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 Treatment</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5"/>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2" name="Picture 1"/>
          <p:cNvPicPr>
            <a:picLocks noChangeAspect="1"/>
          </p:cNvPicPr>
          <p:nvPr/>
        </p:nvPicPr>
        <p:blipFill>
          <a:blip r:embed="rId2"/>
          <a:stretch>
            <a:fillRect/>
          </a:stretch>
        </p:blipFill>
        <p:spPr>
          <a:xfrm>
            <a:off x="3134745" y="263614"/>
            <a:ext cx="5430903" cy="6297141"/>
          </a:xfrm>
          <a:prstGeom prst="rect">
            <a:avLst/>
          </a:prstGeom>
        </p:spPr>
      </p:pic>
    </p:spTree>
    <p:extLst>
      <p:ext uri="{BB962C8B-B14F-4D97-AF65-F5344CB8AC3E}">
        <p14:creationId xmlns:p14="http://schemas.microsoft.com/office/powerpoint/2010/main" val="6063368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383" y="5126337"/>
            <a:ext cx="244373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Final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268177" y="5446080"/>
            <a:ext cx="230660" cy="23065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8" name="TextBox 7"/>
          <p:cNvSpPr txBox="1"/>
          <p:nvPr/>
        </p:nvSpPr>
        <p:spPr>
          <a:xfrm>
            <a:off x="19389" y="5992169"/>
            <a:ext cx="3292222"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Post- Treatment</a:t>
            </a:r>
          </a:p>
          <a:p>
            <a:endParaRPr lang="en-US" sz="1400" dirty="0">
              <a:solidFill>
                <a:prstClr val="black"/>
              </a:solidFill>
            </a:endParaRPr>
          </a:p>
          <a:p>
            <a:r>
              <a:rPr lang="en-US" sz="1400" dirty="0">
                <a:solidFill>
                  <a:prstClr val="black"/>
                </a:solidFill>
              </a:rPr>
              <a:t>Date	           	Age</a:t>
            </a:r>
          </a:p>
        </p:txBody>
      </p:sp>
      <p:sp>
        <p:nvSpPr>
          <p:cNvPr id="9" name="Oval 8"/>
          <p:cNvSpPr/>
          <p:nvPr/>
        </p:nvSpPr>
        <p:spPr>
          <a:xfrm>
            <a:off x="1268177" y="6246177"/>
            <a:ext cx="230660" cy="230659"/>
          </a:xfrm>
          <a:prstGeom prst="ellipse">
            <a:avLst/>
          </a:prstGeom>
          <a:solidFill>
            <a:srgbClr val="3AA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pic>
        <p:nvPicPr>
          <p:cNvPr id="4" name="Picture 3"/>
          <p:cNvPicPr>
            <a:picLocks noChangeAspect="1"/>
          </p:cNvPicPr>
          <p:nvPr/>
        </p:nvPicPr>
        <p:blipFill>
          <a:blip r:embed="rId2"/>
          <a:stretch>
            <a:fillRect/>
          </a:stretch>
        </p:blipFill>
        <p:spPr>
          <a:xfrm>
            <a:off x="3311611" y="267777"/>
            <a:ext cx="5502302" cy="6379928"/>
          </a:xfrm>
          <a:prstGeom prst="rect">
            <a:avLst/>
          </a:prstGeom>
        </p:spPr>
      </p:pic>
    </p:spTree>
    <p:extLst>
      <p:ext uri="{BB962C8B-B14F-4D97-AF65-F5344CB8AC3E}">
        <p14:creationId xmlns:p14="http://schemas.microsoft.com/office/powerpoint/2010/main" val="272028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rot="16200000">
            <a:off x="513483" y="2991931"/>
            <a:ext cx="3454880" cy="532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t>Patient Name</a:t>
            </a:r>
          </a:p>
        </p:txBody>
      </p:sp>
      <p:sp>
        <p:nvSpPr>
          <p:cNvPr id="9" name="Rectangle 8"/>
          <p:cNvSpPr/>
          <p:nvPr/>
        </p:nvSpPr>
        <p:spPr>
          <a:xfrm rot="16200000">
            <a:off x="2369516" y="719237"/>
            <a:ext cx="5507341" cy="5078313"/>
          </a:xfrm>
          <a:prstGeom prst="rect">
            <a:avLst/>
          </a:prstGeom>
        </p:spPr>
        <p:txBody>
          <a:bodyPr wrap="square">
            <a:spAutoFit/>
          </a:bodyPr>
          <a:lstStyle/>
          <a:p>
            <a:r>
              <a:rPr lang="en-US" sz="1200" b="1" dirty="0"/>
              <a:t>Case Description Summary</a:t>
            </a:r>
            <a:br>
              <a:rPr lang="en-US" sz="1200" dirty="0"/>
            </a:br>
            <a:r>
              <a:rPr lang="en-US" sz="1200" dirty="0"/>
              <a:t>1.  Extracted 5s</a:t>
            </a:r>
            <a:br>
              <a:rPr lang="en-US" sz="1200" dirty="0"/>
            </a:br>
            <a:r>
              <a:rPr lang="en-US" sz="1200" dirty="0"/>
              <a:t>2. 022 Roth Rx Braces</a:t>
            </a:r>
            <a:br>
              <a:rPr lang="en-US" sz="1200" dirty="0"/>
            </a:br>
            <a:r>
              <a:rPr lang="en-US" sz="1200" dirty="0"/>
              <a:t>3. Minimal anchorage with Class 2 elastics)</a:t>
            </a:r>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Case Classification, Timeline, and Retention Details</a:t>
            </a:r>
          </a:p>
          <a:p>
            <a:r>
              <a:rPr lang="en-US" sz="1200" b="1" dirty="0"/>
              <a:t>Case #		#1</a:t>
            </a:r>
          </a:p>
          <a:p>
            <a:r>
              <a:rPr lang="en-US" sz="1200" dirty="0"/>
              <a:t>Beginning age		12-8</a:t>
            </a:r>
          </a:p>
          <a:p>
            <a:r>
              <a:rPr lang="en-US" sz="1200" dirty="0"/>
              <a:t>Angle Class		Class II</a:t>
            </a:r>
          </a:p>
          <a:p>
            <a:r>
              <a:rPr lang="en-US" sz="1200" dirty="0"/>
              <a:t>Date Begun		Diagnosis: 6-1-2009 / Braces placed: 4-19-2010</a:t>
            </a:r>
          </a:p>
          <a:p>
            <a:r>
              <a:rPr lang="en-US" sz="1200" dirty="0"/>
              <a:t>Date Finished		4-24-2012</a:t>
            </a:r>
          </a:p>
          <a:p>
            <a:r>
              <a:rPr lang="en-US" sz="1200" dirty="0"/>
              <a:t>Treatment Time	24 months</a:t>
            </a:r>
          </a:p>
          <a:p>
            <a:r>
              <a:rPr lang="en-US" sz="1200" dirty="0"/>
              <a:t>Type of Retention	Maxillary </a:t>
            </a:r>
            <a:r>
              <a:rPr lang="en-US" sz="1200" dirty="0" err="1"/>
              <a:t>essix</a:t>
            </a:r>
            <a:endParaRPr lang="en-US" sz="1200" dirty="0"/>
          </a:p>
          <a:p>
            <a:r>
              <a:rPr lang="en-US" sz="1200" dirty="0"/>
              <a:t>		Mandibular Fixed 3-3 with </a:t>
            </a:r>
            <a:r>
              <a:rPr lang="en-US" sz="1200" dirty="0" err="1"/>
              <a:t>essix</a:t>
            </a:r>
            <a:r>
              <a:rPr lang="en-US" sz="1200" dirty="0"/>
              <a:t> overlay</a:t>
            </a:r>
          </a:p>
        </p:txBody>
      </p:sp>
      <p:sp>
        <p:nvSpPr>
          <p:cNvPr id="5" name="TextBox 4"/>
          <p:cNvSpPr txBox="1"/>
          <p:nvPr/>
        </p:nvSpPr>
        <p:spPr>
          <a:xfrm>
            <a:off x="250166" y="728817"/>
            <a:ext cx="8833449" cy="1015663"/>
          </a:xfrm>
          <a:prstGeom prst="rect">
            <a:avLst/>
          </a:prstGeom>
          <a:noFill/>
        </p:spPr>
        <p:txBody>
          <a:bodyPr wrap="square" rtlCol="0">
            <a:spAutoFit/>
          </a:bodyPr>
          <a:lstStyle/>
          <a:p>
            <a:r>
              <a:rPr lang="en-US" sz="6000" dirty="0">
                <a:solidFill>
                  <a:schemeClr val="bg1">
                    <a:lumMod val="85000"/>
                  </a:schemeClr>
                </a:solidFill>
              </a:rPr>
              <a:t>Case Description Example</a:t>
            </a:r>
          </a:p>
        </p:txBody>
      </p:sp>
      <p:sp>
        <p:nvSpPr>
          <p:cNvPr id="6" name="TextBox 5"/>
          <p:cNvSpPr txBox="1"/>
          <p:nvPr/>
        </p:nvSpPr>
        <p:spPr>
          <a:xfrm rot="16200000">
            <a:off x="5530713" y="3174288"/>
            <a:ext cx="6365241" cy="461665"/>
          </a:xfrm>
          <a:prstGeom prst="rect">
            <a:avLst/>
          </a:prstGeom>
          <a:noFill/>
        </p:spPr>
        <p:txBody>
          <a:bodyPr wrap="square" rtlCol="0">
            <a:spAutoFit/>
          </a:bodyPr>
          <a:lstStyle/>
          <a:p>
            <a:r>
              <a:rPr lang="en-US" sz="1200" dirty="0"/>
              <a:t>9901 Brodie Lane, Ste 160 #257	</a:t>
            </a:r>
            <a:r>
              <a:rPr lang="en-US" sz="1200" dirty="0">
                <a:hlinkClick r:id="rId3"/>
              </a:rPr>
              <a:t>www.tosc.org</a:t>
            </a:r>
            <a:r>
              <a:rPr lang="en-US" sz="1200" dirty="0"/>
              <a:t>		</a:t>
            </a:r>
            <a:r>
              <a:rPr lang="en-US" sz="1200" dirty="0">
                <a:hlinkClick r:id="rId4"/>
              </a:rPr>
              <a:t>txorthostudy@gmail.com</a:t>
            </a:r>
            <a:r>
              <a:rPr lang="en-US" sz="1200" dirty="0"/>
              <a:t> </a:t>
            </a:r>
          </a:p>
          <a:p>
            <a:r>
              <a:rPr lang="en-US" sz="1200" dirty="0"/>
              <a:t>Austin, </a:t>
            </a:r>
            <a:r>
              <a:rPr lang="en-US" sz="1200" dirty="0" err="1"/>
              <a:t>Tx</a:t>
            </a:r>
            <a:r>
              <a:rPr lang="en-US" sz="1200" dirty="0"/>
              <a:t> 78748</a:t>
            </a:r>
          </a:p>
        </p:txBody>
      </p:sp>
      <p:pic>
        <p:nvPicPr>
          <p:cNvPr id="2" name="Picture 1" descr="A logo for a medical clinic&#10;&#10;AI-generated content may be incorrect.">
            <a:extLst>
              <a:ext uri="{FF2B5EF4-FFF2-40B4-BE49-F238E27FC236}">
                <a16:creationId xmlns:a16="http://schemas.microsoft.com/office/drawing/2014/main" id="{66747ADA-D451-528C-952F-FEBB6973DD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401570" y="2619140"/>
            <a:ext cx="1777545" cy="1278508"/>
          </a:xfrm>
          <a:prstGeom prst="rect">
            <a:avLst/>
          </a:prstGeom>
        </p:spPr>
      </p:pic>
    </p:spTree>
    <p:extLst>
      <p:ext uri="{BB962C8B-B14F-4D97-AF65-F5344CB8AC3E}">
        <p14:creationId xmlns:p14="http://schemas.microsoft.com/office/powerpoint/2010/main" val="338874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1236" y="94892"/>
            <a:ext cx="8282818" cy="6556676"/>
          </a:xfrm>
          <a:prstGeom prst="rect">
            <a:avLst/>
          </a:prstGeom>
        </p:spPr>
      </p:pic>
      <p:sp>
        <p:nvSpPr>
          <p:cNvPr id="5" name="TextBox 4"/>
          <p:cNvSpPr txBox="1"/>
          <p:nvPr/>
        </p:nvSpPr>
        <p:spPr>
          <a:xfrm>
            <a:off x="3216121" y="4326933"/>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4431955" y="458094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
        <p:nvSpPr>
          <p:cNvPr id="7" name="Rectangle 6"/>
          <p:cNvSpPr/>
          <p:nvPr/>
        </p:nvSpPr>
        <p:spPr>
          <a:xfrm>
            <a:off x="3216121" y="3122141"/>
            <a:ext cx="2728249" cy="120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8068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0008" y="1484873"/>
            <a:ext cx="8962029" cy="3772931"/>
          </a:xfrm>
          <a:prstGeom prst="rect">
            <a:avLst/>
          </a:prstGeom>
        </p:spPr>
      </p:pic>
      <p:sp>
        <p:nvSpPr>
          <p:cNvPr id="7" name="TextBox 6"/>
          <p:cNvSpPr txBox="1"/>
          <p:nvPr/>
        </p:nvSpPr>
        <p:spPr>
          <a:xfrm>
            <a:off x="134722" y="5686509"/>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12" y="5940515"/>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590346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299" y="515517"/>
            <a:ext cx="8793415" cy="5988909"/>
          </a:xfrm>
          <a:prstGeom prst="rect">
            <a:avLst/>
          </a:prstGeom>
        </p:spPr>
      </p:pic>
      <p:sp>
        <p:nvSpPr>
          <p:cNvPr id="5" name="TextBox 4"/>
          <p:cNvSpPr txBox="1"/>
          <p:nvPr/>
        </p:nvSpPr>
        <p:spPr>
          <a:xfrm>
            <a:off x="175299" y="58050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424087" y="60590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3076548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78447" y="289649"/>
            <a:ext cx="6013621" cy="6168480"/>
          </a:xfrm>
          <a:prstGeom prst="rect">
            <a:avLst/>
          </a:prstGeom>
        </p:spPr>
      </p:pic>
      <p:sp>
        <p:nvSpPr>
          <p:cNvPr id="5" name="TextBox 4"/>
          <p:cNvSpPr txBox="1"/>
          <p:nvPr/>
        </p:nvSpPr>
        <p:spPr>
          <a:xfrm>
            <a:off x="134716" y="5719465"/>
            <a:ext cx="2728249" cy="738664"/>
          </a:xfrm>
          <a:prstGeom prst="rect">
            <a:avLst/>
          </a:prstGeom>
          <a:solidFill>
            <a:schemeClr val="bg1"/>
          </a:solidFill>
          <a:ln>
            <a:solidFill>
              <a:schemeClr val="bg1"/>
            </a:solidFill>
          </a:ln>
        </p:spPr>
        <p:txBody>
          <a:bodyPr wrap="square" rtlCol="0">
            <a:spAutoFit/>
          </a:bodyPr>
          <a:lstStyle/>
          <a:p>
            <a:r>
              <a:rPr lang="en-US" sz="1400" dirty="0">
                <a:solidFill>
                  <a:prstClr val="black"/>
                </a:solidFill>
              </a:rPr>
              <a:t>NAME		Initial</a:t>
            </a:r>
          </a:p>
          <a:p>
            <a:endParaRPr lang="en-US" sz="1400" dirty="0">
              <a:solidFill>
                <a:prstClr val="black"/>
              </a:solidFill>
            </a:endParaRPr>
          </a:p>
          <a:p>
            <a:r>
              <a:rPr lang="en-US" sz="1400" dirty="0">
                <a:solidFill>
                  <a:prstClr val="black"/>
                </a:solidFill>
              </a:rPr>
              <a:t>Date		Age</a:t>
            </a:r>
          </a:p>
        </p:txBody>
      </p:sp>
      <p:sp>
        <p:nvSpPr>
          <p:cNvPr id="6" name="Oval 5"/>
          <p:cNvSpPr/>
          <p:nvPr/>
        </p:nvSpPr>
        <p:spPr>
          <a:xfrm>
            <a:off x="1383507" y="5973472"/>
            <a:ext cx="230660" cy="23065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prstClr val="white"/>
              </a:solidFill>
            </a:endParaRPr>
          </a:p>
        </p:txBody>
      </p:sp>
    </p:spTree>
    <p:extLst>
      <p:ext uri="{BB962C8B-B14F-4D97-AF65-F5344CB8AC3E}">
        <p14:creationId xmlns:p14="http://schemas.microsoft.com/office/powerpoint/2010/main" val="17943677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2550</Words>
  <Application>Microsoft Macintosh PowerPoint</Application>
  <PresentationFormat>On-screen Show (4:3)</PresentationFormat>
  <Paragraphs>238</Paragraphs>
  <Slides>42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1_Office Theme</vt:lpstr>
      <vt:lpstr>TOSC Printout Template</vt:lpstr>
      <vt:lpstr>Doctor Name</vt:lpstr>
      <vt:lpstr>Devek Frech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Progress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Phase I Records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Post-treatment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TOSC Printout Template</dc:title>
  <dc:creator>Dr. Devek Frech</dc:creator>
  <cp:lastModifiedBy>Curt Crocker</cp:lastModifiedBy>
  <cp:revision>24</cp:revision>
  <cp:lastPrinted>2016-12-19T17:26:19Z</cp:lastPrinted>
  <dcterms:created xsi:type="dcterms:W3CDTF">2018-01-05T21:53:37Z</dcterms:created>
  <dcterms:modified xsi:type="dcterms:W3CDTF">2025-10-07T19:02:44Z</dcterms:modified>
</cp:coreProperties>
</file>